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323" r:id="rId3"/>
    <p:sldId id="326" r:id="rId4"/>
    <p:sldId id="325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</p:sldIdLst>
  <p:sldSz cx="9144000" cy="6858000" type="screen4x3"/>
  <p:notesSz cx="6802438" cy="99345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FF0066"/>
    <a:srgbClr val="FF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24" autoAdjust="0"/>
  </p:normalViewPr>
  <p:slideViewPr>
    <p:cSldViewPr>
      <p:cViewPr>
        <p:scale>
          <a:sx n="100" d="100"/>
          <a:sy n="100" d="100"/>
        </p:scale>
        <p:origin x="-1944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hyperlink" Target="&#23526;&#32722;&#36913;&#35468;.docx" TargetMode="External"/><Relationship Id="rId3" Type="http://schemas.openxmlformats.org/officeDocument/2006/relationships/hyperlink" Target="&#38468;&#34920;1-2&#26657;&#22806;&#23526;&#32722;&#20013;&#25991;&#24037;&#20316;&#22411;&#21512;&#32004;&#26360;1120612&#31532;&#22235;&#29256;%20(2).doc" TargetMode="External"/><Relationship Id="rId7" Type="http://schemas.openxmlformats.org/officeDocument/2006/relationships/hyperlink" Target="&#38468;&#34920;13&#26657;&#22806;&#23526;&#32722;&#35657;&#26126;&#26360;&#26684;&#24335;1110801&#26356;&#26032;%20(1).doc" TargetMode="External"/><Relationship Id="rId2" Type="http://schemas.openxmlformats.org/officeDocument/2006/relationships/hyperlink" Target="&#38468;&#34920;1-1&#26657;&#22806;&#23526;&#32722;&#20013;&#25991;&#19968;&#33324;&#22411;&#21512;&#32004;&#26360;1120612&#31532;&#22235;&#29256;%20(5).doc" TargetMode="External"/><Relationship Id="rId1" Type="http://schemas.openxmlformats.org/officeDocument/2006/relationships/hyperlink" Target="&#38468;&#34920;5&#23526;&#32722;&#27231;&#27083;&#35413;&#20272;&#34920;%20(8).docx" TargetMode="External"/><Relationship Id="rId6" Type="http://schemas.openxmlformats.org/officeDocument/2006/relationships/hyperlink" Target="&#26399;&#26411;&#22577;&#21578;&#20839;&#23481;&#21450;&#26684;&#24335;.pdf" TargetMode="External"/><Relationship Id="rId5" Type="http://schemas.openxmlformats.org/officeDocument/2006/relationships/hyperlink" Target="&#22577;&#21040;&#30906;&#35469;&#21934;.docx" TargetMode="External"/><Relationship Id="rId4" Type="http://schemas.openxmlformats.org/officeDocument/2006/relationships/hyperlink" Target="&#23478;&#38263;&#21516;&#24847;&#26360;.docx" TargetMode="Externa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hyperlink" Target="&#38468;&#34920;12-&#26657;&#22806;&#23526;&#32722;&#25552;&#21069;&#32066;&#27490;&#21512;&#32004;&#26360;(1110801&#26356;&#26032;).docx" TargetMode="External"/><Relationship Id="rId1" Type="http://schemas.openxmlformats.org/officeDocument/2006/relationships/hyperlink" Target="&#38468;&#34920;11-&#26657;&#22806;&#23526;&#32722;&#21839;&#38988;&#34389;&#29702;&#21450;&#36681;&#20171;&#21934;(1100412&#26356;&#26032;)%20(1).docx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hyperlink" Target="&#38468;&#34920;13&#26657;&#22806;&#23526;&#32722;&#35657;&#26126;&#26360;&#26684;&#24335;1110801&#26356;&#26032;%20(1).doc" TargetMode="External"/><Relationship Id="rId3" Type="http://schemas.openxmlformats.org/officeDocument/2006/relationships/hyperlink" Target="&#38468;&#34920;1-2&#26657;&#22806;&#23526;&#32722;&#20013;&#25991;&#24037;&#20316;&#22411;&#21512;&#32004;&#26360;1120612&#31532;&#22235;&#29256;%20(2).doc" TargetMode="External"/><Relationship Id="rId7" Type="http://schemas.openxmlformats.org/officeDocument/2006/relationships/hyperlink" Target="&#26399;&#26411;&#22577;&#21578;&#20839;&#23481;&#21450;&#26684;&#24335;.pdf" TargetMode="External"/><Relationship Id="rId2" Type="http://schemas.openxmlformats.org/officeDocument/2006/relationships/hyperlink" Target="&#38468;&#34920;1-1&#26657;&#22806;&#23526;&#32722;&#20013;&#25991;&#19968;&#33324;&#22411;&#21512;&#32004;&#26360;1120612&#31532;&#22235;&#29256;%20(5).doc" TargetMode="External"/><Relationship Id="rId1" Type="http://schemas.openxmlformats.org/officeDocument/2006/relationships/hyperlink" Target="&#38468;&#34920;5&#23526;&#32722;&#27231;&#27083;&#35413;&#20272;&#34920;%20(8).docx" TargetMode="External"/><Relationship Id="rId6" Type="http://schemas.openxmlformats.org/officeDocument/2006/relationships/hyperlink" Target="&#23526;&#32722;&#36913;&#35468;.docx" TargetMode="External"/><Relationship Id="rId5" Type="http://schemas.openxmlformats.org/officeDocument/2006/relationships/hyperlink" Target="&#22577;&#21040;&#30906;&#35469;&#21934;.docx" TargetMode="External"/><Relationship Id="rId4" Type="http://schemas.openxmlformats.org/officeDocument/2006/relationships/hyperlink" Target="&#23478;&#38263;&#21516;&#24847;&#26360;.docx" TargetMode="External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hyperlink" Target="&#38468;&#34920;12-&#26657;&#22806;&#23526;&#32722;&#25552;&#21069;&#32066;&#27490;&#21512;&#32004;&#26360;(1110801&#26356;&#26032;).docx" TargetMode="External"/><Relationship Id="rId1" Type="http://schemas.openxmlformats.org/officeDocument/2006/relationships/hyperlink" Target="&#38468;&#34920;11-&#26657;&#22806;&#23526;&#32722;&#21839;&#38988;&#34389;&#29702;&#21450;&#36681;&#20171;&#21934;(1100412&#26356;&#26032;)%20(1).doc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03F8F8-76A9-4F5C-9C04-46AE596FD4EA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4A329A40-ED72-4F82-BA73-FB0780D3FD6F}">
      <dgm:prSet phldrT="[文字]"/>
      <dgm:spPr/>
      <dgm:t>
        <a:bodyPr/>
        <a:lstStyle/>
        <a:p>
          <a:r>
            <a: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前置準備</a:t>
          </a:r>
          <a:endParaRPr lang="zh-TW" altLang="en-US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3A83C68-3CE8-4DC9-923E-D4A90DBBE3C0}" type="parTrans" cxnId="{B0301C6E-3568-48AA-8AA1-E8647BBC16D9}">
      <dgm:prSet/>
      <dgm:spPr/>
      <dgm:t>
        <a:bodyPr/>
        <a:lstStyle/>
        <a:p>
          <a:endParaRPr lang="zh-TW" altLang="en-US"/>
        </a:p>
      </dgm:t>
    </dgm:pt>
    <dgm:pt modelId="{3724E629-6A5F-4472-A424-91EC71BC990B}" type="sibTrans" cxnId="{B0301C6E-3568-48AA-8AA1-E8647BBC16D9}">
      <dgm:prSet/>
      <dgm:spPr/>
      <dgm:t>
        <a:bodyPr/>
        <a:lstStyle/>
        <a:p>
          <a:endParaRPr lang="zh-TW" altLang="en-US"/>
        </a:p>
      </dgm:t>
    </dgm:pt>
    <dgm:pt modelId="{B77D4421-15C0-43EA-9CC1-76B7EACA95D3}">
      <dgm:prSet phldrT="[文字]" custT="1"/>
      <dgm:spPr/>
      <dgm:t>
        <a:bodyPr/>
        <a:lstStyle/>
        <a:p>
          <a:r>
            <a:rPr lang="en-US" altLang="zh-TW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en-US" altLang="zh-TW" sz="1800" b="1" dirty="0" smtClean="0"/>
            <a:t>. </a:t>
          </a:r>
          <a:r>
            <a:rPr lang="zh-TW" altLang="en-US" sz="18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實習機構評估及篩選。</a:t>
          </a:r>
          <a:endParaRPr lang="zh-TW" altLang="en-US" sz="18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7F0A546-2EB3-4FA4-B96E-804629AE800A}" type="parTrans" cxnId="{9B54A192-C529-451D-B580-D583CCEE4CFA}">
      <dgm:prSet/>
      <dgm:spPr/>
      <dgm:t>
        <a:bodyPr/>
        <a:lstStyle/>
        <a:p>
          <a:endParaRPr lang="zh-TW" altLang="en-US"/>
        </a:p>
      </dgm:t>
    </dgm:pt>
    <dgm:pt modelId="{30CAB361-A7A3-4879-845E-92F235453085}" type="sibTrans" cxnId="{9B54A192-C529-451D-B580-D583CCEE4CFA}">
      <dgm:prSet/>
      <dgm:spPr/>
      <dgm:t>
        <a:bodyPr/>
        <a:lstStyle/>
        <a:p>
          <a:endParaRPr lang="zh-TW" altLang="en-US"/>
        </a:p>
      </dgm:t>
    </dgm:pt>
    <dgm:pt modelId="{06F32745-0911-4B1D-B7FE-5BB201FDEECD}">
      <dgm:prSet phldrT="[文字]"/>
      <dgm:spPr/>
      <dgm:t>
        <a:bodyPr/>
        <a:lstStyle/>
        <a:p>
          <a:r>
            <a: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系辦作業</a:t>
          </a:r>
          <a:endParaRPr lang="zh-TW" altLang="en-US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345D079-ED60-4945-B86F-F0D330EE3197}" type="parTrans" cxnId="{E847D831-5E7F-4C04-B197-066D3D66BAF6}">
      <dgm:prSet/>
      <dgm:spPr/>
      <dgm:t>
        <a:bodyPr/>
        <a:lstStyle/>
        <a:p>
          <a:endParaRPr lang="zh-TW" altLang="en-US"/>
        </a:p>
      </dgm:t>
    </dgm:pt>
    <dgm:pt modelId="{AF32361D-F030-4679-B5E6-A7B46BCDA5C0}" type="sibTrans" cxnId="{E847D831-5E7F-4C04-B197-066D3D66BAF6}">
      <dgm:prSet/>
      <dgm:spPr/>
      <dgm:t>
        <a:bodyPr/>
        <a:lstStyle/>
        <a:p>
          <a:endParaRPr lang="zh-TW" altLang="en-US"/>
        </a:p>
      </dgm:t>
    </dgm:pt>
    <dgm:pt modelId="{5B809ACC-1EA5-4CCB-81E2-E0164237787E}">
      <dgm:prSet phldrT="[文字]" custT="1"/>
      <dgm:spPr/>
      <dgm:t>
        <a:bodyPr/>
        <a:lstStyle/>
        <a:p>
          <a:pPr algn="l"/>
          <a:r>
            <a:rPr lang="en-US" altLang="zh-TW" sz="1800" b="1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1.</a:t>
          </a:r>
          <a:r>
            <a:rPr lang="zh-TW" altLang="en-US" sz="18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資料彙整與造冊。</a:t>
          </a:r>
          <a:endParaRPr lang="zh-TW" altLang="en-US" sz="18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0AF2975B-0FA8-45F2-BF48-B076A7504DD8}" type="parTrans" cxnId="{969204AD-C909-43DA-8FDD-8579DC62A4A9}">
      <dgm:prSet/>
      <dgm:spPr/>
      <dgm:t>
        <a:bodyPr/>
        <a:lstStyle/>
        <a:p>
          <a:endParaRPr lang="zh-TW" altLang="en-US"/>
        </a:p>
      </dgm:t>
    </dgm:pt>
    <dgm:pt modelId="{E6CA95FD-57B4-4655-88F4-6FAF02AA01C9}" type="sibTrans" cxnId="{969204AD-C909-43DA-8FDD-8579DC62A4A9}">
      <dgm:prSet/>
      <dgm:spPr/>
      <dgm:t>
        <a:bodyPr/>
        <a:lstStyle/>
        <a:p>
          <a:endParaRPr lang="zh-TW" altLang="en-US"/>
        </a:p>
      </dgm:t>
    </dgm:pt>
    <dgm:pt modelId="{16819955-CC38-4119-8C4D-D0006C52CEC6}">
      <dgm:prSet phldrT="[文字]" custT="1"/>
      <dgm:spPr/>
      <dgm:t>
        <a:bodyPr/>
        <a:lstStyle/>
        <a:p>
          <a:pPr algn="l"/>
          <a:r>
            <a:rPr lang="en-US" altLang="zh-TW" sz="18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2.</a:t>
          </a:r>
          <a:r>
            <a:rPr lang="zh-TW" altLang="en-US" sz="18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學生保險作業。</a:t>
          </a:r>
          <a:endParaRPr lang="zh-TW" altLang="en-US" sz="18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4B923E78-0A7D-4727-B53C-A711D860D67A}" type="parTrans" cxnId="{92849B3F-2DE6-47AC-811F-0AA876D3C50B}">
      <dgm:prSet/>
      <dgm:spPr/>
      <dgm:t>
        <a:bodyPr/>
        <a:lstStyle/>
        <a:p>
          <a:endParaRPr lang="zh-TW" altLang="en-US"/>
        </a:p>
      </dgm:t>
    </dgm:pt>
    <dgm:pt modelId="{C6F23682-0FFC-40C6-9D35-B39533391900}" type="sibTrans" cxnId="{92849B3F-2DE6-47AC-811F-0AA876D3C50B}">
      <dgm:prSet/>
      <dgm:spPr/>
      <dgm:t>
        <a:bodyPr/>
        <a:lstStyle/>
        <a:p>
          <a:endParaRPr lang="zh-TW" altLang="en-US"/>
        </a:p>
      </dgm:t>
    </dgm:pt>
    <dgm:pt modelId="{F476A918-1CD6-445D-BCAB-69D750C5BE63}">
      <dgm:prSet phldrT="[文字]"/>
      <dgm:spPr/>
      <dgm:t>
        <a:bodyPr/>
        <a:lstStyle/>
        <a:p>
          <a:r>
            <a: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實習去</a:t>
          </a:r>
          <a:endParaRPr lang="zh-TW" altLang="en-US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73D8C53-AA29-4EA6-93B0-FB4A51126562}" type="parTrans" cxnId="{C9E9D92C-0B03-4405-945C-959CE59C175E}">
      <dgm:prSet/>
      <dgm:spPr/>
      <dgm:t>
        <a:bodyPr/>
        <a:lstStyle/>
        <a:p>
          <a:endParaRPr lang="zh-TW" altLang="en-US"/>
        </a:p>
      </dgm:t>
    </dgm:pt>
    <dgm:pt modelId="{3F11F0DE-C669-47FE-BD15-89114DC3163D}" type="sibTrans" cxnId="{C9E9D92C-0B03-4405-945C-959CE59C175E}">
      <dgm:prSet/>
      <dgm:spPr/>
      <dgm:t>
        <a:bodyPr/>
        <a:lstStyle/>
        <a:p>
          <a:endParaRPr lang="zh-TW" altLang="en-US"/>
        </a:p>
      </dgm:t>
    </dgm:pt>
    <dgm:pt modelId="{17CB0872-E0AC-4D0E-B5A6-3B88B9E89DD1}">
      <dgm:prSet phldrT="[文字]" custT="1"/>
      <dgm:spPr/>
      <dgm:t>
        <a:bodyPr/>
        <a:lstStyle/>
        <a:p>
          <a:pPr algn="l"/>
          <a:r>
            <a:rPr lang="zh-TW" altLang="en-US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暑期實習：</a:t>
          </a:r>
          <a:r>
            <a: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113/07/01~113/08/23</a:t>
          </a:r>
          <a:r>
            <a: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8</a:t>
          </a:r>
          <a:r>
            <a:rPr lang="zh-TW" altLang="en-US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週</a:t>
          </a:r>
          <a:r>
            <a: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320</a:t>
          </a:r>
          <a:r>
            <a:rPr lang="zh-TW" altLang="en-US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小時</a:t>
          </a:r>
          <a:r>
            <a: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endParaRPr lang="zh-TW" altLang="en-US" sz="2400" b="1" dirty="0">
            <a:solidFill>
              <a:srgbClr val="FF0000"/>
            </a:solidFill>
            <a:latin typeface="標楷體" panose="03000509000000000000" pitchFamily="65" charset="-12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63DCF9B0-281E-4A19-9A9E-7099C2FF0611}" type="parTrans" cxnId="{5C0CC6BD-A6B2-4281-B43C-ED2F1B0583B3}">
      <dgm:prSet/>
      <dgm:spPr/>
      <dgm:t>
        <a:bodyPr/>
        <a:lstStyle/>
        <a:p>
          <a:endParaRPr lang="zh-TW" altLang="en-US"/>
        </a:p>
      </dgm:t>
    </dgm:pt>
    <dgm:pt modelId="{3C55F338-1E8D-4E4E-8FC2-1F5C424B55A2}" type="sibTrans" cxnId="{5C0CC6BD-A6B2-4281-B43C-ED2F1B0583B3}">
      <dgm:prSet/>
      <dgm:spPr/>
      <dgm:t>
        <a:bodyPr/>
        <a:lstStyle/>
        <a:p>
          <a:endParaRPr lang="zh-TW" altLang="en-US"/>
        </a:p>
      </dgm:t>
    </dgm:pt>
    <dgm:pt modelId="{D5DB594F-C010-4A3F-A0B5-FF4EA384FE23}">
      <dgm:prSet phldrT="[文字]" custT="1"/>
      <dgm:spPr/>
      <dgm:t>
        <a:bodyPr/>
        <a:lstStyle/>
        <a:p>
          <a:pPr algn="l"/>
          <a:r>
            <a:rPr lang="zh-TW" altLang="en-US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全學期實習：</a:t>
          </a:r>
          <a:r>
            <a: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114/02/03~114/06/06</a:t>
          </a:r>
          <a:r>
            <a: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18</a:t>
          </a:r>
          <a:r>
            <a:rPr lang="zh-TW" altLang="en-US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週</a:t>
          </a:r>
          <a:r>
            <a: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720</a:t>
          </a:r>
          <a:r>
            <a:rPr lang="zh-TW" altLang="en-US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小時</a:t>
          </a:r>
          <a:r>
            <a: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endParaRPr lang="zh-TW" altLang="en-US" sz="2400" b="1" dirty="0">
            <a:solidFill>
              <a:srgbClr val="FF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3CB26D1-D445-4B6D-9A90-EB40A4FD3521}" type="parTrans" cxnId="{8232F65F-5023-46F5-A591-022F68A906B6}">
      <dgm:prSet/>
      <dgm:spPr/>
      <dgm:t>
        <a:bodyPr/>
        <a:lstStyle/>
        <a:p>
          <a:endParaRPr lang="zh-TW" altLang="en-US"/>
        </a:p>
      </dgm:t>
    </dgm:pt>
    <dgm:pt modelId="{79C7B58E-3C74-4FE8-947B-5AB09EFDBC1C}" type="sibTrans" cxnId="{8232F65F-5023-46F5-A591-022F68A906B6}">
      <dgm:prSet/>
      <dgm:spPr/>
      <dgm:t>
        <a:bodyPr/>
        <a:lstStyle/>
        <a:p>
          <a:endParaRPr lang="zh-TW" altLang="en-US"/>
        </a:p>
      </dgm:t>
    </dgm:pt>
    <dgm:pt modelId="{47A7ECC5-837D-4D55-A70A-E0708020E9C4}">
      <dgm:prSet phldrT="[文字]" custT="1"/>
      <dgm:spPr/>
      <dgm:t>
        <a:bodyPr/>
        <a:lstStyle/>
        <a:p>
          <a:r>
            <a:rPr lang="en-US" altLang="zh-TW" sz="1800" b="1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</a:t>
          </a:r>
          <a:r>
            <a:rPr lang="en-US" altLang="zh-TW" sz="18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.</a:t>
          </a:r>
          <a:r>
            <a:rPr lang="zh-TW" altLang="en-US" sz="18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實習機構簽訂實習合約</a:t>
          </a:r>
          <a:r>
            <a:rPr lang="en-US" altLang="zh-TW" sz="18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18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一般型合約與工作型合約</a:t>
          </a:r>
          <a:r>
            <a:rPr lang="en-US" altLang="zh-TW" sz="1800" b="0" dirty="0" smtClean="0">
              <a:ln>
                <a:noFill/>
              </a:ln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r>
            <a:rPr lang="zh-TW" altLang="en-US" sz="1800" b="1" dirty="0" smtClean="0">
              <a:ln>
                <a:noFill/>
              </a:ln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  <a:endParaRPr lang="zh-TW" altLang="en-US" sz="1800" b="1" dirty="0">
            <a:ln>
              <a:noFill/>
            </a:ln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A74BD17-C766-4501-96FB-2FB53A908CE4}" type="parTrans" cxnId="{623C5A67-51BE-4D5E-AEE9-E75A6744E847}">
      <dgm:prSet/>
      <dgm:spPr/>
      <dgm:t>
        <a:bodyPr/>
        <a:lstStyle/>
        <a:p>
          <a:endParaRPr lang="zh-TW" altLang="en-US"/>
        </a:p>
      </dgm:t>
    </dgm:pt>
    <dgm:pt modelId="{E341BA0E-7773-4CD4-A0DA-823EBE2D33F5}" type="sibTrans" cxnId="{623C5A67-51BE-4D5E-AEE9-E75A6744E847}">
      <dgm:prSet/>
      <dgm:spPr/>
      <dgm:t>
        <a:bodyPr/>
        <a:lstStyle/>
        <a:p>
          <a:endParaRPr lang="zh-TW" altLang="en-US"/>
        </a:p>
      </dgm:t>
    </dgm:pt>
    <dgm:pt modelId="{E4240DAE-3EBD-41DC-B742-6B1FD3BA20B0}">
      <dgm:prSet phldrT="[文字]" custT="1"/>
      <dgm:spPr/>
      <dgm:t>
        <a:bodyPr/>
        <a:lstStyle/>
        <a:p>
          <a:r>
            <a:rPr lang="en-US" altLang="zh-TW" sz="1800" b="1" dirty="0" smtClean="0">
              <a:ln>
                <a:noFill/>
              </a:ln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3. </a:t>
          </a:r>
          <a:r>
            <a:rPr lang="zh-TW" altLang="en-US" sz="1800" b="1" dirty="0" smtClean="0">
              <a:ln>
                <a:noFill/>
              </a:ln>
              <a:latin typeface="標楷體" panose="03000509000000000000" pitchFamily="65" charset="-120"/>
              <a:ea typeface="標楷體" panose="03000509000000000000" pitchFamily="65" charset="-120"/>
            </a:rPr>
            <a:t>繳交評估表、合約及家長同意書至系辦</a:t>
          </a:r>
          <a:r>
            <a:rPr lang="zh-TW" altLang="en-US" sz="18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  <a:endParaRPr lang="zh-TW" altLang="en-US" sz="18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A37335F-C92C-4434-B499-DC1B6C1C110F}" type="parTrans" cxnId="{2CA6D34A-4784-43BD-9456-101F32177749}">
      <dgm:prSet/>
      <dgm:spPr/>
      <dgm:t>
        <a:bodyPr/>
        <a:lstStyle/>
        <a:p>
          <a:endParaRPr lang="zh-TW" altLang="en-US"/>
        </a:p>
      </dgm:t>
    </dgm:pt>
    <dgm:pt modelId="{02698A68-06DB-4EF8-81AF-AEFF3837E33E}" type="sibTrans" cxnId="{2CA6D34A-4784-43BD-9456-101F32177749}">
      <dgm:prSet/>
      <dgm:spPr/>
      <dgm:t>
        <a:bodyPr/>
        <a:lstStyle/>
        <a:p>
          <a:endParaRPr lang="zh-TW" altLang="en-US"/>
        </a:p>
      </dgm:t>
    </dgm:pt>
    <dgm:pt modelId="{F7F11BEC-3AD1-40B2-B9A7-5E209F294938}">
      <dgm:prSet phldrT="[文字]" custT="1"/>
      <dgm:spPr/>
      <dgm:t>
        <a:bodyPr/>
        <a:lstStyle/>
        <a:p>
          <a:pPr algn="l"/>
          <a:r>
            <a:rPr lang="en-US" altLang="zh-TW" sz="18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en-US" sz="18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選課作業。</a:t>
          </a:r>
          <a:endParaRPr lang="zh-TW" altLang="en-US" sz="18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8A5ADAF-447D-4BEC-ADE2-2F4787561225}" type="sibTrans" cxnId="{9505D099-8DE9-4A1A-901C-5B175B393502}">
      <dgm:prSet/>
      <dgm:spPr/>
      <dgm:t>
        <a:bodyPr/>
        <a:lstStyle/>
        <a:p>
          <a:endParaRPr lang="zh-TW" altLang="en-US"/>
        </a:p>
      </dgm:t>
    </dgm:pt>
    <dgm:pt modelId="{1B983D74-19C5-47CF-8B38-DB7908BAF114}" type="parTrans" cxnId="{9505D099-8DE9-4A1A-901C-5B175B393502}">
      <dgm:prSet/>
      <dgm:spPr/>
      <dgm:t>
        <a:bodyPr/>
        <a:lstStyle/>
        <a:p>
          <a:endParaRPr lang="zh-TW" altLang="en-US"/>
        </a:p>
      </dgm:t>
    </dgm:pt>
    <dgm:pt modelId="{8061AD3D-DE86-4ECB-9C0B-41C91CB4B775}" type="pres">
      <dgm:prSet presAssocID="{7003F8F8-76A9-4F5C-9C04-46AE596FD4E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C4F3113-69A8-408B-808D-604B6C76A8DE}" type="pres">
      <dgm:prSet presAssocID="{4A329A40-ED72-4F82-BA73-FB0780D3FD6F}" presName="composite" presStyleCnt="0"/>
      <dgm:spPr/>
      <dgm:t>
        <a:bodyPr/>
        <a:lstStyle/>
        <a:p>
          <a:endParaRPr lang="zh-TW" altLang="en-US"/>
        </a:p>
      </dgm:t>
    </dgm:pt>
    <dgm:pt modelId="{BD5ED1D6-040D-439D-851D-B19168EE9748}" type="pres">
      <dgm:prSet presAssocID="{4A329A40-ED72-4F82-BA73-FB0780D3FD6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165F0FC-19D3-478C-A1A2-178445ECDA65}" type="pres">
      <dgm:prSet presAssocID="{4A329A40-ED72-4F82-BA73-FB0780D3FD6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CCE1F17-D947-4B8D-88F6-0AC89D5AA484}" type="pres">
      <dgm:prSet presAssocID="{3724E629-6A5F-4472-A424-91EC71BC990B}" presName="sp" presStyleCnt="0"/>
      <dgm:spPr/>
      <dgm:t>
        <a:bodyPr/>
        <a:lstStyle/>
        <a:p>
          <a:endParaRPr lang="zh-TW" altLang="en-US"/>
        </a:p>
      </dgm:t>
    </dgm:pt>
    <dgm:pt modelId="{7A8983C8-5F21-431F-9CD7-CEF7D5506D65}" type="pres">
      <dgm:prSet presAssocID="{06F32745-0911-4B1D-B7FE-5BB201FDEECD}" presName="composite" presStyleCnt="0"/>
      <dgm:spPr/>
      <dgm:t>
        <a:bodyPr/>
        <a:lstStyle/>
        <a:p>
          <a:endParaRPr lang="zh-TW" altLang="en-US"/>
        </a:p>
      </dgm:t>
    </dgm:pt>
    <dgm:pt modelId="{2EE85FFF-508B-4FC6-BBD1-1F6FC4AD8424}" type="pres">
      <dgm:prSet presAssocID="{06F32745-0911-4B1D-B7FE-5BB201FDEEC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A0CB1C0-A939-4475-AA6A-8FF4282B65FA}" type="pres">
      <dgm:prSet presAssocID="{06F32745-0911-4B1D-B7FE-5BB201FDEEC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D4284AD-D3D8-4853-B61E-21ABFFF95F07}" type="pres">
      <dgm:prSet presAssocID="{AF32361D-F030-4679-B5E6-A7B46BCDA5C0}" presName="sp" presStyleCnt="0"/>
      <dgm:spPr/>
      <dgm:t>
        <a:bodyPr/>
        <a:lstStyle/>
        <a:p>
          <a:endParaRPr lang="zh-TW" altLang="en-US"/>
        </a:p>
      </dgm:t>
    </dgm:pt>
    <dgm:pt modelId="{D35385AC-8C49-4C26-AA6F-80B0D8E43847}" type="pres">
      <dgm:prSet presAssocID="{F476A918-1CD6-445D-BCAB-69D750C5BE63}" presName="composite" presStyleCnt="0"/>
      <dgm:spPr/>
      <dgm:t>
        <a:bodyPr/>
        <a:lstStyle/>
        <a:p>
          <a:endParaRPr lang="zh-TW" altLang="en-US"/>
        </a:p>
      </dgm:t>
    </dgm:pt>
    <dgm:pt modelId="{BDC96CF3-C378-4110-B023-9367FE143669}" type="pres">
      <dgm:prSet presAssocID="{F476A918-1CD6-445D-BCAB-69D750C5BE6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4E7DF3C-1B4E-40C5-969E-087C973CF642}" type="pres">
      <dgm:prSet presAssocID="{F476A918-1CD6-445D-BCAB-69D750C5BE6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9AB2AEE-72F9-4049-AB88-C6052ACB8CF7}" type="presOf" srcId="{D5DB594F-C010-4A3F-A0B5-FF4EA384FE23}" destId="{14E7DF3C-1B4E-40C5-969E-087C973CF642}" srcOrd="0" destOrd="1" presId="urn:microsoft.com/office/officeart/2005/8/layout/chevron2"/>
    <dgm:cxn modelId="{B9578EAB-75DF-4D5B-BE70-CDD918C86C68}" type="presOf" srcId="{06F32745-0911-4B1D-B7FE-5BB201FDEECD}" destId="{2EE85FFF-508B-4FC6-BBD1-1F6FC4AD8424}" srcOrd="0" destOrd="0" presId="urn:microsoft.com/office/officeart/2005/8/layout/chevron2"/>
    <dgm:cxn modelId="{A7EEF260-A157-4238-A6A7-6C2AFB68E859}" type="presOf" srcId="{F476A918-1CD6-445D-BCAB-69D750C5BE63}" destId="{BDC96CF3-C378-4110-B023-9367FE143669}" srcOrd="0" destOrd="0" presId="urn:microsoft.com/office/officeart/2005/8/layout/chevron2"/>
    <dgm:cxn modelId="{705B1BCC-87D5-424F-8897-4D7D247D3A4D}" type="presOf" srcId="{F7F11BEC-3AD1-40B2-B9A7-5E209F294938}" destId="{AA0CB1C0-A939-4475-AA6A-8FF4282B65FA}" srcOrd="0" destOrd="2" presId="urn:microsoft.com/office/officeart/2005/8/layout/chevron2"/>
    <dgm:cxn modelId="{2CA6D34A-4784-43BD-9456-101F32177749}" srcId="{4A329A40-ED72-4F82-BA73-FB0780D3FD6F}" destId="{E4240DAE-3EBD-41DC-B742-6B1FD3BA20B0}" srcOrd="2" destOrd="0" parTransId="{3A37335F-C92C-4434-B499-DC1B6C1C110F}" sibTransId="{02698A68-06DB-4EF8-81AF-AEFF3837E33E}"/>
    <dgm:cxn modelId="{5C0CC6BD-A6B2-4281-B43C-ED2F1B0583B3}" srcId="{F476A918-1CD6-445D-BCAB-69D750C5BE63}" destId="{17CB0872-E0AC-4D0E-B5A6-3B88B9E89DD1}" srcOrd="0" destOrd="0" parTransId="{63DCF9B0-281E-4A19-9A9E-7099C2FF0611}" sibTransId="{3C55F338-1E8D-4E4E-8FC2-1F5C424B55A2}"/>
    <dgm:cxn modelId="{D4E634C9-5368-4DDC-AA66-EE9C48AA5281}" type="presOf" srcId="{47A7ECC5-837D-4D55-A70A-E0708020E9C4}" destId="{2165F0FC-19D3-478C-A1A2-178445ECDA65}" srcOrd="0" destOrd="1" presId="urn:microsoft.com/office/officeart/2005/8/layout/chevron2"/>
    <dgm:cxn modelId="{C9E9D92C-0B03-4405-945C-959CE59C175E}" srcId="{7003F8F8-76A9-4F5C-9C04-46AE596FD4EA}" destId="{F476A918-1CD6-445D-BCAB-69D750C5BE63}" srcOrd="2" destOrd="0" parTransId="{C73D8C53-AA29-4EA6-93B0-FB4A51126562}" sibTransId="{3F11F0DE-C669-47FE-BD15-89114DC3163D}"/>
    <dgm:cxn modelId="{8232F65F-5023-46F5-A591-022F68A906B6}" srcId="{F476A918-1CD6-445D-BCAB-69D750C5BE63}" destId="{D5DB594F-C010-4A3F-A0B5-FF4EA384FE23}" srcOrd="1" destOrd="0" parTransId="{33CB26D1-D445-4B6D-9A90-EB40A4FD3521}" sibTransId="{79C7B58E-3C74-4FE8-947B-5AB09EFDBC1C}"/>
    <dgm:cxn modelId="{2CFA5890-28D9-46C7-B99C-98881392FCCE}" type="presOf" srcId="{E4240DAE-3EBD-41DC-B742-6B1FD3BA20B0}" destId="{2165F0FC-19D3-478C-A1A2-178445ECDA65}" srcOrd="0" destOrd="2" presId="urn:microsoft.com/office/officeart/2005/8/layout/chevron2"/>
    <dgm:cxn modelId="{92849B3F-2DE6-47AC-811F-0AA876D3C50B}" srcId="{06F32745-0911-4B1D-B7FE-5BB201FDEECD}" destId="{16819955-CC38-4119-8C4D-D0006C52CEC6}" srcOrd="1" destOrd="0" parTransId="{4B923E78-0A7D-4727-B53C-A711D860D67A}" sibTransId="{C6F23682-0FFC-40C6-9D35-B39533391900}"/>
    <dgm:cxn modelId="{969204AD-C909-43DA-8FDD-8579DC62A4A9}" srcId="{06F32745-0911-4B1D-B7FE-5BB201FDEECD}" destId="{5B809ACC-1EA5-4CCB-81E2-E0164237787E}" srcOrd="0" destOrd="0" parTransId="{0AF2975B-0FA8-45F2-BF48-B076A7504DD8}" sibTransId="{E6CA95FD-57B4-4655-88F4-6FAF02AA01C9}"/>
    <dgm:cxn modelId="{E847D831-5E7F-4C04-B197-066D3D66BAF6}" srcId="{7003F8F8-76A9-4F5C-9C04-46AE596FD4EA}" destId="{06F32745-0911-4B1D-B7FE-5BB201FDEECD}" srcOrd="1" destOrd="0" parTransId="{2345D079-ED60-4945-B86F-F0D330EE3197}" sibTransId="{AF32361D-F030-4679-B5E6-A7B46BCDA5C0}"/>
    <dgm:cxn modelId="{623C5A67-51BE-4D5E-AEE9-E75A6744E847}" srcId="{4A329A40-ED72-4F82-BA73-FB0780D3FD6F}" destId="{47A7ECC5-837D-4D55-A70A-E0708020E9C4}" srcOrd="1" destOrd="0" parTransId="{5A74BD17-C766-4501-96FB-2FB53A908CE4}" sibTransId="{E341BA0E-7773-4CD4-A0DA-823EBE2D33F5}"/>
    <dgm:cxn modelId="{53C0AFB8-C478-4F4B-94AF-6B5CD91E393D}" type="presOf" srcId="{16819955-CC38-4119-8C4D-D0006C52CEC6}" destId="{AA0CB1C0-A939-4475-AA6A-8FF4282B65FA}" srcOrd="0" destOrd="1" presId="urn:microsoft.com/office/officeart/2005/8/layout/chevron2"/>
    <dgm:cxn modelId="{CEDB41F1-4A02-460E-B0AC-182B69D964AF}" type="presOf" srcId="{17CB0872-E0AC-4D0E-B5A6-3B88B9E89DD1}" destId="{14E7DF3C-1B4E-40C5-969E-087C973CF642}" srcOrd="0" destOrd="0" presId="urn:microsoft.com/office/officeart/2005/8/layout/chevron2"/>
    <dgm:cxn modelId="{9505D099-8DE9-4A1A-901C-5B175B393502}" srcId="{06F32745-0911-4B1D-B7FE-5BB201FDEECD}" destId="{F7F11BEC-3AD1-40B2-B9A7-5E209F294938}" srcOrd="2" destOrd="0" parTransId="{1B983D74-19C5-47CF-8B38-DB7908BAF114}" sibTransId="{D8A5ADAF-447D-4BEC-ADE2-2F4787561225}"/>
    <dgm:cxn modelId="{5BDA4699-9C33-4A92-9F0F-B32AC3E74AD0}" type="presOf" srcId="{B77D4421-15C0-43EA-9CC1-76B7EACA95D3}" destId="{2165F0FC-19D3-478C-A1A2-178445ECDA65}" srcOrd="0" destOrd="0" presId="urn:microsoft.com/office/officeart/2005/8/layout/chevron2"/>
    <dgm:cxn modelId="{ADA5E761-41D5-415D-9C00-E7B794C912D0}" type="presOf" srcId="{7003F8F8-76A9-4F5C-9C04-46AE596FD4EA}" destId="{8061AD3D-DE86-4ECB-9C0B-41C91CB4B775}" srcOrd="0" destOrd="0" presId="urn:microsoft.com/office/officeart/2005/8/layout/chevron2"/>
    <dgm:cxn modelId="{9B54A192-C529-451D-B580-D583CCEE4CFA}" srcId="{4A329A40-ED72-4F82-BA73-FB0780D3FD6F}" destId="{B77D4421-15C0-43EA-9CC1-76B7EACA95D3}" srcOrd="0" destOrd="0" parTransId="{27F0A546-2EB3-4FA4-B96E-804629AE800A}" sibTransId="{30CAB361-A7A3-4879-845E-92F235453085}"/>
    <dgm:cxn modelId="{0E9017B7-E2DD-40C3-8067-282E9267FCFF}" type="presOf" srcId="{4A329A40-ED72-4F82-BA73-FB0780D3FD6F}" destId="{BD5ED1D6-040D-439D-851D-B19168EE9748}" srcOrd="0" destOrd="0" presId="urn:microsoft.com/office/officeart/2005/8/layout/chevron2"/>
    <dgm:cxn modelId="{CAC38066-01E3-46F3-8862-825B7E2B65C4}" type="presOf" srcId="{5B809ACC-1EA5-4CCB-81E2-E0164237787E}" destId="{AA0CB1C0-A939-4475-AA6A-8FF4282B65FA}" srcOrd="0" destOrd="0" presId="urn:microsoft.com/office/officeart/2005/8/layout/chevron2"/>
    <dgm:cxn modelId="{B0301C6E-3568-48AA-8AA1-E8647BBC16D9}" srcId="{7003F8F8-76A9-4F5C-9C04-46AE596FD4EA}" destId="{4A329A40-ED72-4F82-BA73-FB0780D3FD6F}" srcOrd="0" destOrd="0" parTransId="{C3A83C68-3CE8-4DC9-923E-D4A90DBBE3C0}" sibTransId="{3724E629-6A5F-4472-A424-91EC71BC990B}"/>
    <dgm:cxn modelId="{722D6EEF-295F-4A94-900B-011BB0769A09}" type="presParOf" srcId="{8061AD3D-DE86-4ECB-9C0B-41C91CB4B775}" destId="{FC4F3113-69A8-408B-808D-604B6C76A8DE}" srcOrd="0" destOrd="0" presId="urn:microsoft.com/office/officeart/2005/8/layout/chevron2"/>
    <dgm:cxn modelId="{CCCB98E3-B1DD-4E9F-BC70-A00D47F51B67}" type="presParOf" srcId="{FC4F3113-69A8-408B-808D-604B6C76A8DE}" destId="{BD5ED1D6-040D-439D-851D-B19168EE9748}" srcOrd="0" destOrd="0" presId="urn:microsoft.com/office/officeart/2005/8/layout/chevron2"/>
    <dgm:cxn modelId="{E14BF961-8B50-42C0-B1DB-CFAD6FC9EE83}" type="presParOf" srcId="{FC4F3113-69A8-408B-808D-604B6C76A8DE}" destId="{2165F0FC-19D3-478C-A1A2-178445ECDA65}" srcOrd="1" destOrd="0" presId="urn:microsoft.com/office/officeart/2005/8/layout/chevron2"/>
    <dgm:cxn modelId="{BCC9483E-4D14-4F5D-BD2A-230DB108B058}" type="presParOf" srcId="{8061AD3D-DE86-4ECB-9C0B-41C91CB4B775}" destId="{DCCE1F17-D947-4B8D-88F6-0AC89D5AA484}" srcOrd="1" destOrd="0" presId="urn:microsoft.com/office/officeart/2005/8/layout/chevron2"/>
    <dgm:cxn modelId="{A12D3137-FFF4-4EE7-81F5-185C1E6EA455}" type="presParOf" srcId="{8061AD3D-DE86-4ECB-9C0B-41C91CB4B775}" destId="{7A8983C8-5F21-431F-9CD7-CEF7D5506D65}" srcOrd="2" destOrd="0" presId="urn:microsoft.com/office/officeart/2005/8/layout/chevron2"/>
    <dgm:cxn modelId="{F3B6452C-E43E-41C0-8A1F-119601048569}" type="presParOf" srcId="{7A8983C8-5F21-431F-9CD7-CEF7D5506D65}" destId="{2EE85FFF-508B-4FC6-BBD1-1F6FC4AD8424}" srcOrd="0" destOrd="0" presId="urn:microsoft.com/office/officeart/2005/8/layout/chevron2"/>
    <dgm:cxn modelId="{7C427E67-2EE5-4A93-8D2B-8905B14744E6}" type="presParOf" srcId="{7A8983C8-5F21-431F-9CD7-CEF7D5506D65}" destId="{AA0CB1C0-A939-4475-AA6A-8FF4282B65FA}" srcOrd="1" destOrd="0" presId="urn:microsoft.com/office/officeart/2005/8/layout/chevron2"/>
    <dgm:cxn modelId="{57641E34-C175-419D-B1E2-144926BCB831}" type="presParOf" srcId="{8061AD3D-DE86-4ECB-9C0B-41C91CB4B775}" destId="{5D4284AD-D3D8-4853-B61E-21ABFFF95F07}" srcOrd="3" destOrd="0" presId="urn:microsoft.com/office/officeart/2005/8/layout/chevron2"/>
    <dgm:cxn modelId="{719ABDEB-2FF0-4E9A-AF53-21D37F96918B}" type="presParOf" srcId="{8061AD3D-DE86-4ECB-9C0B-41C91CB4B775}" destId="{D35385AC-8C49-4C26-AA6F-80B0D8E43847}" srcOrd="4" destOrd="0" presId="urn:microsoft.com/office/officeart/2005/8/layout/chevron2"/>
    <dgm:cxn modelId="{629D59C2-D06F-4C47-8196-10AB11CFB7A2}" type="presParOf" srcId="{D35385AC-8C49-4C26-AA6F-80B0D8E43847}" destId="{BDC96CF3-C378-4110-B023-9367FE143669}" srcOrd="0" destOrd="0" presId="urn:microsoft.com/office/officeart/2005/8/layout/chevron2"/>
    <dgm:cxn modelId="{DA60B760-1657-4BC8-A3C7-E955761728C4}" type="presParOf" srcId="{D35385AC-8C49-4C26-AA6F-80B0D8E43847}" destId="{14E7DF3C-1B4E-40C5-969E-087C973CF6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1E6E7B-53B7-47BF-950D-DAF74A8D16C1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090D277C-1E5F-4C65-A4A3-914047174C61}">
      <dgm:prSet phldrT="[文字]" custT="1"/>
      <dgm:spPr/>
      <dgm:t>
        <a:bodyPr/>
        <a:lstStyle/>
        <a:p>
          <a:r>
            <a:rPr lang="zh-TW" altLang="en-US" sz="24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實習機構評估及篩選</a:t>
          </a:r>
          <a:r>
            <a: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(</a:t>
          </a:r>
          <a:r>
            <a:rPr lang="zh-TW" altLang="en-US" sz="24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由各實務專題指導教師負責</a:t>
          </a:r>
          <a:r>
            <a: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)</a:t>
          </a:r>
          <a:r>
            <a:rPr lang="en-US" altLang="zh-TW" sz="2400" b="1" dirty="0" smtClean="0">
              <a:latin typeface="標楷體"/>
              <a:ea typeface="標楷體"/>
              <a:cs typeface="+mn-cs"/>
            </a:rPr>
            <a:t>【</a:t>
          </a:r>
          <a:r>
            <a:rPr lang="zh-TW" altLang="en-US" sz="24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1" action="ppaction://hlinkfile"/>
            </a:rPr>
            <a:t>實習機構評估表</a:t>
          </a:r>
          <a:r>
            <a: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】</a:t>
          </a:r>
          <a:endParaRPr lang="zh-TW" altLang="en-US" sz="2400" b="1" dirty="0"/>
        </a:p>
      </dgm:t>
    </dgm:pt>
    <dgm:pt modelId="{9C91071E-178A-41A5-A560-E40F540C4C02}" type="parTrans" cxnId="{EA4796A1-9A98-4570-9919-56D81513BC95}">
      <dgm:prSet/>
      <dgm:spPr/>
      <dgm:t>
        <a:bodyPr/>
        <a:lstStyle/>
        <a:p>
          <a:endParaRPr lang="zh-TW" altLang="en-US"/>
        </a:p>
      </dgm:t>
    </dgm:pt>
    <dgm:pt modelId="{FD5697EA-DE93-44D0-BB2E-2C0C9B716775}" type="sibTrans" cxnId="{EA4796A1-9A98-4570-9919-56D81513BC95}">
      <dgm:prSet/>
      <dgm:spPr/>
      <dgm:t>
        <a:bodyPr/>
        <a:lstStyle/>
        <a:p>
          <a:endParaRPr lang="zh-TW" altLang="en-US"/>
        </a:p>
      </dgm:t>
    </dgm:pt>
    <dgm:pt modelId="{2A67AEE0-8DDF-49A8-87A0-14D443F9EDC2}">
      <dgm:prSet phldrT="[文字]" custT="1"/>
      <dgm:spPr/>
      <dgm:t>
        <a:bodyPr/>
        <a:lstStyle/>
        <a:p>
          <a:r>
            <a:rPr lang="zh-TW" altLang="en-US" sz="22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進行實習合約及家長同意書簽訂</a:t>
          </a:r>
          <a:r>
            <a:rPr lang="en-US" altLang="zh-TW" sz="22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(</a:t>
          </a:r>
          <a:r>
            <a:rPr lang="zh-TW" altLang="en-US" sz="22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校外實習合約</a:t>
          </a:r>
          <a:r>
            <a:rPr lang="en-US" altLang="zh-TW" sz="2200" b="1" dirty="0" smtClean="0">
              <a:latin typeface="標楷體"/>
              <a:ea typeface="標楷體"/>
              <a:cs typeface="+mn-cs"/>
            </a:rPr>
            <a:t>【</a:t>
          </a:r>
          <a:r>
            <a:rPr lang="zh-TW" altLang="en-US" sz="2200" b="1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2" action="ppaction://hlinkfile"/>
            </a:rPr>
            <a:t>一般型</a:t>
          </a:r>
          <a:r>
            <a:rPr lang="en-US" altLang="zh-TW" sz="2200" b="1" dirty="0" smtClean="0">
              <a:latin typeface="新細明體"/>
              <a:ea typeface="新細明體"/>
              <a:cs typeface="+mn-cs"/>
            </a:rPr>
            <a:t>】</a:t>
          </a:r>
          <a:r>
            <a:rPr lang="zh-TW" altLang="en-US" sz="2200" b="1" dirty="0" smtClean="0">
              <a:latin typeface="新細明體"/>
              <a:ea typeface="新細明體"/>
              <a:cs typeface="+mn-cs"/>
            </a:rPr>
            <a:t>、</a:t>
          </a:r>
          <a:r>
            <a:rPr lang="en-US" altLang="zh-TW" sz="2200" b="1" dirty="0" smtClean="0">
              <a:latin typeface="標楷體"/>
              <a:ea typeface="標楷體"/>
              <a:cs typeface="+mn-cs"/>
            </a:rPr>
            <a:t>【</a:t>
          </a:r>
          <a:r>
            <a:rPr lang="zh-TW" altLang="en-US" sz="2200" b="1" dirty="0" smtClean="0">
              <a:latin typeface="標楷體"/>
              <a:ea typeface="標楷體"/>
              <a:cs typeface="+mn-cs"/>
              <a:hlinkClick xmlns:r="http://schemas.openxmlformats.org/officeDocument/2006/relationships" r:id="rId3" action="ppaction://hlinkfile"/>
            </a:rPr>
            <a:t>工作型</a:t>
          </a:r>
          <a:r>
            <a:rPr lang="en-US" altLang="zh-TW" sz="2200" b="1" dirty="0" smtClean="0">
              <a:latin typeface="標楷體"/>
              <a:ea typeface="標楷體"/>
              <a:cs typeface="+mn-cs"/>
            </a:rPr>
            <a:t>】</a:t>
          </a:r>
          <a:r>
            <a:rPr lang="zh-TW" altLang="en-US" sz="22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及</a:t>
          </a:r>
          <a:r>
            <a:rPr lang="zh-TW" altLang="en-US" sz="22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4" action="ppaction://hlinkfile"/>
            </a:rPr>
            <a:t>家長同意書</a:t>
          </a:r>
          <a:r>
            <a:rPr lang="en-US" altLang="zh-TW" sz="22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)</a:t>
          </a:r>
          <a:endParaRPr lang="zh-TW" altLang="en-US" sz="2200" b="1" dirty="0"/>
        </a:p>
      </dgm:t>
    </dgm:pt>
    <dgm:pt modelId="{0B3ACC11-7CD7-46AD-ABFF-BAC17279E9F2}" type="parTrans" cxnId="{310A6CA5-27D8-40C6-932E-8E9DD6CD14B3}">
      <dgm:prSet/>
      <dgm:spPr/>
      <dgm:t>
        <a:bodyPr/>
        <a:lstStyle/>
        <a:p>
          <a:endParaRPr lang="zh-TW" altLang="en-US"/>
        </a:p>
      </dgm:t>
    </dgm:pt>
    <dgm:pt modelId="{784813CE-818C-4F51-AD7A-8F6396B431BB}" type="sibTrans" cxnId="{310A6CA5-27D8-40C6-932E-8E9DD6CD14B3}">
      <dgm:prSet/>
      <dgm:spPr/>
      <dgm:t>
        <a:bodyPr/>
        <a:lstStyle/>
        <a:p>
          <a:endParaRPr lang="zh-TW" altLang="en-US"/>
        </a:p>
      </dgm:t>
    </dgm:pt>
    <dgm:pt modelId="{5136DB21-5BF8-41FB-A064-CC6014F0DDB8}">
      <dgm:prSet phldrT="[文字]" custT="1"/>
      <dgm:spPr/>
      <dgm:t>
        <a:bodyPr/>
        <a:lstStyle/>
        <a:p>
          <a:r>
            <a:rPr lang="zh-TW" altLang="en-US" sz="24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至實習機構報到並回傳報到確認單</a:t>
          </a:r>
          <a:r>
            <a:rPr lang="en-US" altLang="zh-TW" sz="2400" b="1" dirty="0" smtClean="0">
              <a:latin typeface="標楷體"/>
              <a:ea typeface="標楷體"/>
              <a:cs typeface="+mn-cs"/>
            </a:rPr>
            <a:t>【</a:t>
          </a:r>
          <a:r>
            <a:rPr lang="zh-TW" altLang="en-US" sz="24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5" action="ppaction://hlinkfile"/>
            </a:rPr>
            <a:t>報到確認單</a:t>
          </a:r>
          <a:r>
            <a: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】</a:t>
          </a:r>
          <a:endParaRPr lang="zh-TW" altLang="en-US" sz="2400" b="1" dirty="0"/>
        </a:p>
      </dgm:t>
    </dgm:pt>
    <dgm:pt modelId="{7A59DA5B-026B-415C-94CA-DB4836602AAA}" type="parTrans" cxnId="{60E412FF-EA59-4C53-989E-AE634A8B5F58}">
      <dgm:prSet/>
      <dgm:spPr/>
      <dgm:t>
        <a:bodyPr/>
        <a:lstStyle/>
        <a:p>
          <a:endParaRPr lang="zh-TW" altLang="en-US"/>
        </a:p>
      </dgm:t>
    </dgm:pt>
    <dgm:pt modelId="{B8A565B6-7D06-4236-BF6D-A0F8307E930A}" type="sibTrans" cxnId="{60E412FF-EA59-4C53-989E-AE634A8B5F58}">
      <dgm:prSet/>
      <dgm:spPr/>
      <dgm:t>
        <a:bodyPr/>
        <a:lstStyle/>
        <a:p>
          <a:endParaRPr lang="zh-TW" altLang="en-US"/>
        </a:p>
      </dgm:t>
    </dgm:pt>
    <dgm:pt modelId="{C7C73505-D02F-47FE-BAA0-33B4CBC0B8D6}">
      <dgm:prSet phldrT="[文字]" custT="1"/>
      <dgm:spPr/>
      <dgm:t>
        <a:bodyPr/>
        <a:lstStyle/>
        <a:p>
          <a:r>
            <a:rPr lang="zh-TW" altLang="en-US" sz="2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繳交</a:t>
          </a:r>
          <a:r>
            <a:rPr lang="zh-TW" altLang="en-US" sz="22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6" action="ppaction://hlinkfile"/>
            </a:rPr>
            <a:t>期末報告</a:t>
          </a:r>
          <a:r>
            <a:rPr lang="zh-TW" altLang="en-US" sz="2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、</a:t>
          </a:r>
          <a:r>
            <a:rPr lang="zh-TW" altLang="en-US" sz="22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7" action="ppaction://hlinkfile"/>
            </a:rPr>
            <a:t>實習證明書</a:t>
          </a:r>
          <a:r>
            <a:rPr lang="zh-TW" altLang="en-US" sz="2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、工程認證問卷</a:t>
          </a:r>
          <a:r>
            <a: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(</a:t>
          </a:r>
          <a:r>
            <a:rPr lang="zh-TW" altLang="en-US" sz="2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按期末報告規定書寫</a:t>
          </a:r>
          <a:r>
            <a:rPr lang="zh-TW" altLang="en-US" sz="2200" dirty="0" smtClean="0">
              <a:latin typeface="標楷體"/>
              <a:ea typeface="標楷體"/>
              <a:cs typeface="+mn-cs"/>
            </a:rPr>
            <a:t>、實習證明書、問卷及課程關聯表</a:t>
          </a:r>
          <a:r>
            <a:rPr lang="en-US" altLang="zh-TW" sz="2200" dirty="0" smtClean="0">
              <a:latin typeface="標楷體"/>
              <a:ea typeface="標楷體"/>
              <a:cs typeface="+mn-cs"/>
            </a:rPr>
            <a:t>)</a:t>
          </a:r>
          <a:endParaRPr lang="zh-TW" altLang="en-US" sz="2200" dirty="0"/>
        </a:p>
      </dgm:t>
    </dgm:pt>
    <dgm:pt modelId="{1A2E164C-456B-4EAE-98A7-4B3DC87EEE94}" type="parTrans" cxnId="{BF18FA50-8DB4-4E71-8CBA-5E32403D12C7}">
      <dgm:prSet/>
      <dgm:spPr/>
      <dgm:t>
        <a:bodyPr/>
        <a:lstStyle/>
        <a:p>
          <a:endParaRPr lang="zh-TW" altLang="en-US"/>
        </a:p>
      </dgm:t>
    </dgm:pt>
    <dgm:pt modelId="{D9FF80CF-A63A-4DED-B090-CB109938CF4E}" type="sibTrans" cxnId="{BF18FA50-8DB4-4E71-8CBA-5E32403D12C7}">
      <dgm:prSet/>
      <dgm:spPr/>
      <dgm:t>
        <a:bodyPr/>
        <a:lstStyle/>
        <a:p>
          <a:endParaRPr lang="zh-TW" altLang="en-US"/>
        </a:p>
      </dgm:t>
    </dgm:pt>
    <dgm:pt modelId="{932C8B31-1144-4AFA-B8B7-E7A1421849CE}">
      <dgm:prSet phldrT="[文字]" custT="1"/>
      <dgm:spPr/>
      <dgm:t>
        <a:bodyPr/>
        <a:lstStyle/>
        <a:p>
          <a:r>
            <a:rPr lang="zh-TW" altLang="en-US" sz="24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定期上傳</a:t>
          </a:r>
          <a:r>
            <a:rPr lang="zh-TW" altLang="en-US" sz="24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8" action="ppaction://hlinkfile"/>
            </a:rPr>
            <a:t>實習週誌</a:t>
          </a:r>
          <a:r>
            <a:rPr lang="en-US" altLang="zh-TW" sz="2400" b="1" dirty="0" smtClean="0">
              <a:latin typeface="標楷體"/>
              <a:ea typeface="標楷體"/>
              <a:cs typeface="+mn-cs"/>
            </a:rPr>
            <a:t>【</a:t>
          </a:r>
          <a:r>
            <a:rPr lang="zh-TW" altLang="en-US" sz="24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週誌格式</a:t>
          </a:r>
          <a:r>
            <a: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word</a:t>
          </a:r>
          <a:r>
            <a:rPr lang="zh-TW" altLang="en-US" sz="24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檔</a:t>
          </a:r>
          <a:r>
            <a: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】</a:t>
          </a:r>
          <a:endParaRPr lang="zh-TW" altLang="en-US" sz="2400" b="1" dirty="0"/>
        </a:p>
      </dgm:t>
    </dgm:pt>
    <dgm:pt modelId="{7CA974FA-F142-4519-BEFF-9CE11665FE6F}" type="parTrans" cxnId="{D7C80165-5BC3-4DE2-8317-25ED21C8DD08}">
      <dgm:prSet/>
      <dgm:spPr/>
      <dgm:t>
        <a:bodyPr/>
        <a:lstStyle/>
        <a:p>
          <a:endParaRPr lang="zh-TW" altLang="en-US"/>
        </a:p>
      </dgm:t>
    </dgm:pt>
    <dgm:pt modelId="{2F4E9943-031B-4F3B-A07F-B59961607D66}" type="sibTrans" cxnId="{D7C80165-5BC3-4DE2-8317-25ED21C8DD08}">
      <dgm:prSet/>
      <dgm:spPr/>
      <dgm:t>
        <a:bodyPr/>
        <a:lstStyle/>
        <a:p>
          <a:endParaRPr lang="zh-TW" altLang="en-US"/>
        </a:p>
      </dgm:t>
    </dgm:pt>
    <dgm:pt modelId="{4D27D1B4-8F58-410D-8225-559CD8D363AE}" type="pres">
      <dgm:prSet presAssocID="{2E1E6E7B-53B7-47BF-950D-DAF74A8D16C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D61DCAC-0CBA-4A52-A7BA-9C6868C921BE}" type="pres">
      <dgm:prSet presAssocID="{2E1E6E7B-53B7-47BF-950D-DAF74A8D16C1}" presName="dummyMaxCanvas" presStyleCnt="0">
        <dgm:presLayoutVars/>
      </dgm:prSet>
      <dgm:spPr/>
      <dgm:t>
        <a:bodyPr/>
        <a:lstStyle/>
        <a:p>
          <a:endParaRPr lang="zh-TW" altLang="en-US"/>
        </a:p>
      </dgm:t>
    </dgm:pt>
    <dgm:pt modelId="{FD43E35C-B229-4AB4-A21B-8DDF90D3BFDE}" type="pres">
      <dgm:prSet presAssocID="{2E1E6E7B-53B7-47BF-950D-DAF74A8D16C1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0EB84C2-62BC-423E-BC2A-6D4490B1600B}" type="pres">
      <dgm:prSet presAssocID="{2E1E6E7B-53B7-47BF-950D-DAF74A8D16C1}" presName="FiveNodes_2" presStyleLbl="node1" presStyleIdx="1" presStyleCnt="5" custScaleY="11203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D43BB1D-FBBB-4891-9B48-7EEEE77A2FDA}" type="pres">
      <dgm:prSet presAssocID="{2E1E6E7B-53B7-47BF-950D-DAF74A8D16C1}" presName="FiveNodes_3" presStyleLbl="node1" presStyleIdx="2" presStyleCnt="5" custLinFactNeighborX="-50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C820FB-8B89-4FC6-AC39-431C1AB7B7B7}" type="pres">
      <dgm:prSet presAssocID="{2E1E6E7B-53B7-47BF-950D-DAF74A8D16C1}" presName="FiveNodes_4" presStyleLbl="node1" presStyleIdx="3" presStyleCnt="5" custLinFactNeighborX="-203" custLinFactNeighborY="-601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49BBE2F-61F2-4C65-99CA-6F65DDFDF157}" type="pres">
      <dgm:prSet presAssocID="{2E1E6E7B-53B7-47BF-950D-DAF74A8D16C1}" presName="FiveNodes_5" presStyleLbl="node1" presStyleIdx="4" presStyleCnt="5" custScaleY="115432" custLinFactNeighborX="100" custLinFactNeighborY="354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D2AD474-9A3C-44E6-A3E9-74480EE18D05}" type="pres">
      <dgm:prSet presAssocID="{2E1E6E7B-53B7-47BF-950D-DAF74A8D16C1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5C0F4DE-B075-48A2-B1E5-C0BE4AD98E76}" type="pres">
      <dgm:prSet presAssocID="{2E1E6E7B-53B7-47BF-950D-DAF74A8D16C1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7590AE4-C307-4D6D-9596-CE76B7EA264A}" type="pres">
      <dgm:prSet presAssocID="{2E1E6E7B-53B7-47BF-950D-DAF74A8D16C1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722717E-A618-4AEF-8C05-A4B458D16045}" type="pres">
      <dgm:prSet presAssocID="{2E1E6E7B-53B7-47BF-950D-DAF74A8D16C1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4BC163-04B0-4D08-8C79-D9A37A429DD7}" type="pres">
      <dgm:prSet presAssocID="{2E1E6E7B-53B7-47BF-950D-DAF74A8D16C1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8F56856-5B3B-4F84-9A0E-2F49302E6392}" type="pres">
      <dgm:prSet presAssocID="{2E1E6E7B-53B7-47BF-950D-DAF74A8D16C1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634499-CE88-45B1-ACB5-071A324B5967}" type="pres">
      <dgm:prSet presAssocID="{2E1E6E7B-53B7-47BF-950D-DAF74A8D16C1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7B5BD98-2BBE-4119-B4BB-6DF6FCB9BADF}" type="pres">
      <dgm:prSet presAssocID="{2E1E6E7B-53B7-47BF-950D-DAF74A8D16C1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AC0B152-CA3F-4F41-A97A-32FA20DDAB9A}" type="pres">
      <dgm:prSet presAssocID="{2E1E6E7B-53B7-47BF-950D-DAF74A8D16C1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1829D8F-C73C-4603-B5C8-9BB8C8C67985}" type="presOf" srcId="{932C8B31-1144-4AFA-B8B7-E7A1421849CE}" destId="{72C820FB-8B89-4FC6-AC39-431C1AB7B7B7}" srcOrd="0" destOrd="0" presId="urn:microsoft.com/office/officeart/2005/8/layout/vProcess5"/>
    <dgm:cxn modelId="{FC2C02D9-67BF-41D7-81E8-C5CF4FFCE963}" type="presOf" srcId="{090D277C-1E5F-4C65-A4A3-914047174C61}" destId="{A74BC163-04B0-4D08-8C79-D9A37A429DD7}" srcOrd="1" destOrd="0" presId="urn:microsoft.com/office/officeart/2005/8/layout/vProcess5"/>
    <dgm:cxn modelId="{1DF1D55C-D394-44D0-86BF-22875F601D49}" type="presOf" srcId="{932C8B31-1144-4AFA-B8B7-E7A1421849CE}" destId="{47B5BD98-2BBE-4119-B4BB-6DF6FCB9BADF}" srcOrd="1" destOrd="0" presId="urn:microsoft.com/office/officeart/2005/8/layout/vProcess5"/>
    <dgm:cxn modelId="{02F3F239-5FC2-4B93-AB6C-0DC22997FEAA}" type="presOf" srcId="{2F4E9943-031B-4F3B-A07F-B59961607D66}" destId="{D722717E-A618-4AEF-8C05-A4B458D16045}" srcOrd="0" destOrd="0" presId="urn:microsoft.com/office/officeart/2005/8/layout/vProcess5"/>
    <dgm:cxn modelId="{F03E3C01-8917-40FE-AC1E-85EF1444A4A5}" type="presOf" srcId="{FD5697EA-DE93-44D0-BB2E-2C0C9B716775}" destId="{9D2AD474-9A3C-44E6-A3E9-74480EE18D05}" srcOrd="0" destOrd="0" presId="urn:microsoft.com/office/officeart/2005/8/layout/vProcess5"/>
    <dgm:cxn modelId="{7ACE93A3-EBCD-4976-ACF9-AB34B65A4C99}" type="presOf" srcId="{2E1E6E7B-53B7-47BF-950D-DAF74A8D16C1}" destId="{4D27D1B4-8F58-410D-8225-559CD8D363AE}" srcOrd="0" destOrd="0" presId="urn:microsoft.com/office/officeart/2005/8/layout/vProcess5"/>
    <dgm:cxn modelId="{60E412FF-EA59-4C53-989E-AE634A8B5F58}" srcId="{2E1E6E7B-53B7-47BF-950D-DAF74A8D16C1}" destId="{5136DB21-5BF8-41FB-A064-CC6014F0DDB8}" srcOrd="2" destOrd="0" parTransId="{7A59DA5B-026B-415C-94CA-DB4836602AAA}" sibTransId="{B8A565B6-7D06-4236-BF6D-A0F8307E930A}"/>
    <dgm:cxn modelId="{8C13A18C-0BBE-4533-83A1-17DCC421F79F}" type="presOf" srcId="{2A67AEE0-8DDF-49A8-87A0-14D443F9EDC2}" destId="{70EB84C2-62BC-423E-BC2A-6D4490B1600B}" srcOrd="0" destOrd="0" presId="urn:microsoft.com/office/officeart/2005/8/layout/vProcess5"/>
    <dgm:cxn modelId="{476DC449-559C-4D21-96FB-5080BA80579C}" type="presOf" srcId="{2A67AEE0-8DDF-49A8-87A0-14D443F9EDC2}" destId="{28F56856-5B3B-4F84-9A0E-2F49302E6392}" srcOrd="1" destOrd="0" presId="urn:microsoft.com/office/officeart/2005/8/layout/vProcess5"/>
    <dgm:cxn modelId="{310A6CA5-27D8-40C6-932E-8E9DD6CD14B3}" srcId="{2E1E6E7B-53B7-47BF-950D-DAF74A8D16C1}" destId="{2A67AEE0-8DDF-49A8-87A0-14D443F9EDC2}" srcOrd="1" destOrd="0" parTransId="{0B3ACC11-7CD7-46AD-ABFF-BAC17279E9F2}" sibTransId="{784813CE-818C-4F51-AD7A-8F6396B431BB}"/>
    <dgm:cxn modelId="{0B5352CE-0613-4A70-90FB-1A363CECD50A}" type="presOf" srcId="{C7C73505-D02F-47FE-BAA0-33B4CBC0B8D6}" destId="{449BBE2F-61F2-4C65-99CA-6F65DDFDF157}" srcOrd="0" destOrd="0" presId="urn:microsoft.com/office/officeart/2005/8/layout/vProcess5"/>
    <dgm:cxn modelId="{B5A97BBE-75A7-4FD9-9329-975DC67D4B4C}" type="presOf" srcId="{5136DB21-5BF8-41FB-A064-CC6014F0DDB8}" destId="{BD634499-CE88-45B1-ACB5-071A324B5967}" srcOrd="1" destOrd="0" presId="urn:microsoft.com/office/officeart/2005/8/layout/vProcess5"/>
    <dgm:cxn modelId="{A0F9C9CB-6046-4F7A-A031-9CC4F69E417A}" type="presOf" srcId="{B8A565B6-7D06-4236-BF6D-A0F8307E930A}" destId="{C7590AE4-C307-4D6D-9596-CE76B7EA264A}" srcOrd="0" destOrd="0" presId="urn:microsoft.com/office/officeart/2005/8/layout/vProcess5"/>
    <dgm:cxn modelId="{9FAD6D10-5CD2-4485-B539-12E61ABF2727}" type="presOf" srcId="{090D277C-1E5F-4C65-A4A3-914047174C61}" destId="{FD43E35C-B229-4AB4-A21B-8DDF90D3BFDE}" srcOrd="0" destOrd="0" presId="urn:microsoft.com/office/officeart/2005/8/layout/vProcess5"/>
    <dgm:cxn modelId="{EA4796A1-9A98-4570-9919-56D81513BC95}" srcId="{2E1E6E7B-53B7-47BF-950D-DAF74A8D16C1}" destId="{090D277C-1E5F-4C65-A4A3-914047174C61}" srcOrd="0" destOrd="0" parTransId="{9C91071E-178A-41A5-A560-E40F540C4C02}" sibTransId="{FD5697EA-DE93-44D0-BB2E-2C0C9B716775}"/>
    <dgm:cxn modelId="{D9974A45-8AC7-4C52-8CC3-1F3903F6ACE0}" type="presOf" srcId="{784813CE-818C-4F51-AD7A-8F6396B431BB}" destId="{65C0F4DE-B075-48A2-B1E5-C0BE4AD98E76}" srcOrd="0" destOrd="0" presId="urn:microsoft.com/office/officeart/2005/8/layout/vProcess5"/>
    <dgm:cxn modelId="{8607A01A-DFAD-43BC-B3A6-1F4A06CE22E0}" type="presOf" srcId="{5136DB21-5BF8-41FB-A064-CC6014F0DDB8}" destId="{FD43BB1D-FBBB-4891-9B48-7EEEE77A2FDA}" srcOrd="0" destOrd="0" presId="urn:microsoft.com/office/officeart/2005/8/layout/vProcess5"/>
    <dgm:cxn modelId="{D7C80165-5BC3-4DE2-8317-25ED21C8DD08}" srcId="{2E1E6E7B-53B7-47BF-950D-DAF74A8D16C1}" destId="{932C8B31-1144-4AFA-B8B7-E7A1421849CE}" srcOrd="3" destOrd="0" parTransId="{7CA974FA-F142-4519-BEFF-9CE11665FE6F}" sibTransId="{2F4E9943-031B-4F3B-A07F-B59961607D66}"/>
    <dgm:cxn modelId="{BF18FA50-8DB4-4E71-8CBA-5E32403D12C7}" srcId="{2E1E6E7B-53B7-47BF-950D-DAF74A8D16C1}" destId="{C7C73505-D02F-47FE-BAA0-33B4CBC0B8D6}" srcOrd="4" destOrd="0" parTransId="{1A2E164C-456B-4EAE-98A7-4B3DC87EEE94}" sibTransId="{D9FF80CF-A63A-4DED-B090-CB109938CF4E}"/>
    <dgm:cxn modelId="{8E239329-1539-4924-A13F-C82B91F07651}" type="presOf" srcId="{C7C73505-D02F-47FE-BAA0-33B4CBC0B8D6}" destId="{9AC0B152-CA3F-4F41-A97A-32FA20DDAB9A}" srcOrd="1" destOrd="0" presId="urn:microsoft.com/office/officeart/2005/8/layout/vProcess5"/>
    <dgm:cxn modelId="{DBA8D097-A83C-4F8E-AFFF-AE2885184920}" type="presParOf" srcId="{4D27D1B4-8F58-410D-8225-559CD8D363AE}" destId="{0D61DCAC-0CBA-4A52-A7BA-9C6868C921BE}" srcOrd="0" destOrd="0" presId="urn:microsoft.com/office/officeart/2005/8/layout/vProcess5"/>
    <dgm:cxn modelId="{FDC624BA-2DEA-4EF7-91D9-5837ED783BD4}" type="presParOf" srcId="{4D27D1B4-8F58-410D-8225-559CD8D363AE}" destId="{FD43E35C-B229-4AB4-A21B-8DDF90D3BFDE}" srcOrd="1" destOrd="0" presId="urn:microsoft.com/office/officeart/2005/8/layout/vProcess5"/>
    <dgm:cxn modelId="{A9D5B1C8-7393-4FA8-BE9F-AA6317F7A0F0}" type="presParOf" srcId="{4D27D1B4-8F58-410D-8225-559CD8D363AE}" destId="{70EB84C2-62BC-423E-BC2A-6D4490B1600B}" srcOrd="2" destOrd="0" presId="urn:microsoft.com/office/officeart/2005/8/layout/vProcess5"/>
    <dgm:cxn modelId="{17D79B1F-B4A0-4435-91B8-AA67DB1F32A6}" type="presParOf" srcId="{4D27D1B4-8F58-410D-8225-559CD8D363AE}" destId="{FD43BB1D-FBBB-4891-9B48-7EEEE77A2FDA}" srcOrd="3" destOrd="0" presId="urn:microsoft.com/office/officeart/2005/8/layout/vProcess5"/>
    <dgm:cxn modelId="{E377F3B4-9EB9-45DE-8E42-21B1E405C28E}" type="presParOf" srcId="{4D27D1B4-8F58-410D-8225-559CD8D363AE}" destId="{72C820FB-8B89-4FC6-AC39-431C1AB7B7B7}" srcOrd="4" destOrd="0" presId="urn:microsoft.com/office/officeart/2005/8/layout/vProcess5"/>
    <dgm:cxn modelId="{2FD2424A-BB71-425B-AE13-A771E98F314F}" type="presParOf" srcId="{4D27D1B4-8F58-410D-8225-559CD8D363AE}" destId="{449BBE2F-61F2-4C65-99CA-6F65DDFDF157}" srcOrd="5" destOrd="0" presId="urn:microsoft.com/office/officeart/2005/8/layout/vProcess5"/>
    <dgm:cxn modelId="{69DD243F-98D4-4450-8B7C-2203CEF75351}" type="presParOf" srcId="{4D27D1B4-8F58-410D-8225-559CD8D363AE}" destId="{9D2AD474-9A3C-44E6-A3E9-74480EE18D05}" srcOrd="6" destOrd="0" presId="urn:microsoft.com/office/officeart/2005/8/layout/vProcess5"/>
    <dgm:cxn modelId="{AE391D9F-55EB-47B1-8305-96204A830114}" type="presParOf" srcId="{4D27D1B4-8F58-410D-8225-559CD8D363AE}" destId="{65C0F4DE-B075-48A2-B1E5-C0BE4AD98E76}" srcOrd="7" destOrd="0" presId="urn:microsoft.com/office/officeart/2005/8/layout/vProcess5"/>
    <dgm:cxn modelId="{977E4A14-3D96-47BF-B88F-F90B019CBECD}" type="presParOf" srcId="{4D27D1B4-8F58-410D-8225-559CD8D363AE}" destId="{C7590AE4-C307-4D6D-9596-CE76B7EA264A}" srcOrd="8" destOrd="0" presId="urn:microsoft.com/office/officeart/2005/8/layout/vProcess5"/>
    <dgm:cxn modelId="{6A0BD56C-EF7B-4229-AD0B-3B9C6597F072}" type="presParOf" srcId="{4D27D1B4-8F58-410D-8225-559CD8D363AE}" destId="{D722717E-A618-4AEF-8C05-A4B458D16045}" srcOrd="9" destOrd="0" presId="urn:microsoft.com/office/officeart/2005/8/layout/vProcess5"/>
    <dgm:cxn modelId="{C3ACF353-3D43-46BF-B63B-69EFCA9FD703}" type="presParOf" srcId="{4D27D1B4-8F58-410D-8225-559CD8D363AE}" destId="{A74BC163-04B0-4D08-8C79-D9A37A429DD7}" srcOrd="10" destOrd="0" presId="urn:microsoft.com/office/officeart/2005/8/layout/vProcess5"/>
    <dgm:cxn modelId="{792973E6-84B5-4545-B538-ED94B8B9284D}" type="presParOf" srcId="{4D27D1B4-8F58-410D-8225-559CD8D363AE}" destId="{28F56856-5B3B-4F84-9A0E-2F49302E6392}" srcOrd="11" destOrd="0" presId="urn:microsoft.com/office/officeart/2005/8/layout/vProcess5"/>
    <dgm:cxn modelId="{8F69665D-74E6-490E-8FEA-05074FFA86BC}" type="presParOf" srcId="{4D27D1B4-8F58-410D-8225-559CD8D363AE}" destId="{BD634499-CE88-45B1-ACB5-071A324B5967}" srcOrd="12" destOrd="0" presId="urn:microsoft.com/office/officeart/2005/8/layout/vProcess5"/>
    <dgm:cxn modelId="{071BEFAD-2008-4498-9D6E-5FDCD10A002B}" type="presParOf" srcId="{4D27D1B4-8F58-410D-8225-559CD8D363AE}" destId="{47B5BD98-2BBE-4119-B4BB-6DF6FCB9BADF}" srcOrd="13" destOrd="0" presId="urn:microsoft.com/office/officeart/2005/8/layout/vProcess5"/>
    <dgm:cxn modelId="{59BEA62D-4B78-4471-9638-72F28A18BF50}" type="presParOf" srcId="{4D27D1B4-8F58-410D-8225-559CD8D363AE}" destId="{9AC0B152-CA3F-4F41-A97A-32FA20DDAB9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CF1C3F-35EE-4A1E-BD5D-A94CC370AC7F}" type="doc">
      <dgm:prSet loTypeId="urn:microsoft.com/office/officeart/2005/8/layout/chevron2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1AF0B8C3-85A9-4177-AF48-AA6198CA5BE5}">
      <dgm:prSet phldrT="[文字]"/>
      <dgm:spPr>
        <a:xfrm rot="5400000">
          <a:off x="-217547" y="386443"/>
          <a:ext cx="1450314" cy="1015219"/>
        </a:xfrm>
        <a:prstGeom prst="chevron">
          <a:avLst/>
        </a:prstGeom>
        <a:solidFill>
          <a:srgbClr val="DD8047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DD804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b="1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教師</a:t>
          </a:r>
          <a:endParaRPr lang="zh-TW" altLang="en-US" b="1" dirty="0">
            <a:solidFill>
              <a:sysClr val="window" lastClr="FFFFFF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F002BE42-FE69-446F-8137-A0A88A3B980F}" type="parTrans" cxnId="{F83ED6D1-6979-49F6-9075-E13E11BA3C7D}">
      <dgm:prSet/>
      <dgm:spPr/>
      <dgm:t>
        <a:bodyPr/>
        <a:lstStyle/>
        <a:p>
          <a:endParaRPr lang="zh-TW" altLang="en-US"/>
        </a:p>
      </dgm:t>
    </dgm:pt>
    <dgm:pt modelId="{D3CBDBCC-6AD1-4597-8D07-BEA64F5704C6}" type="sibTrans" cxnId="{F83ED6D1-6979-49F6-9075-E13E11BA3C7D}">
      <dgm:prSet/>
      <dgm:spPr/>
      <dgm:t>
        <a:bodyPr/>
        <a:lstStyle/>
        <a:p>
          <a:endParaRPr lang="zh-TW" altLang="en-US"/>
        </a:p>
      </dgm:t>
    </dgm:pt>
    <dgm:pt modelId="{0979BC30-64CE-4817-9A96-6692BC19E086}">
      <dgm:prSet phldrT="[文字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xfrm rot="5400000">
          <a:off x="3992896" y="-2895288"/>
          <a:ext cx="1185544" cy="7140156"/>
        </a:xfrm>
        <a:prstGeom prst="round2SameRect">
          <a:avLst/>
        </a:prstGeom>
        <a:solidFill>
          <a:schemeClr val="accent3">
            <a:lumMod val="20000"/>
            <a:lumOff val="80000"/>
          </a:schemeClr>
        </a:solidFill>
        <a:ln/>
      </dgm:spPr>
      <dgm:t>
        <a:bodyPr/>
        <a:lstStyle/>
        <a:p>
          <a:r>
            <a:rPr lang="zh-TW" altLang="en-US" sz="18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實地訪視並作成</a:t>
          </a:r>
          <a:r>
            <a:rPr lang="zh-TW" altLang="en-US" sz="18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輔導紀錄</a:t>
          </a:r>
          <a:r>
            <a:rPr lang="zh-TW" altLang="en-US" sz="18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，最少</a:t>
          </a:r>
          <a:r>
            <a:rPr lang="zh-TW" altLang="en-US" sz="18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二次</a:t>
          </a:r>
          <a:r>
            <a:rPr lang="zh-TW" altLang="en-US" sz="18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</a:t>
          </a:r>
          <a:r>
            <a: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(</a:t>
          </a:r>
          <a:r>
            <a:rPr lang="zh-TW" altLang="en-US" sz="18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實習結束後整理完成請送至系辦留存</a:t>
          </a:r>
          <a:r>
            <a: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)</a:t>
          </a:r>
          <a:endParaRPr lang="zh-TW" altLang="en-US" sz="1800" dirty="0"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08C457D5-7BB9-44C4-971E-11830F5A0E79}" type="parTrans" cxnId="{E7E114ED-46AB-400F-8D13-70D18DBDC35C}">
      <dgm:prSet/>
      <dgm:spPr/>
      <dgm:t>
        <a:bodyPr/>
        <a:lstStyle/>
        <a:p>
          <a:endParaRPr lang="zh-TW" altLang="en-US"/>
        </a:p>
      </dgm:t>
    </dgm:pt>
    <dgm:pt modelId="{215DF7F4-D9C3-4A69-BE35-9DCE457A1BDE}" type="sibTrans" cxnId="{E7E114ED-46AB-400F-8D13-70D18DBDC35C}">
      <dgm:prSet/>
      <dgm:spPr/>
      <dgm:t>
        <a:bodyPr/>
        <a:lstStyle/>
        <a:p>
          <a:endParaRPr lang="zh-TW" altLang="en-US"/>
        </a:p>
      </dgm:t>
    </dgm:pt>
    <dgm:pt modelId="{E389295B-2708-4917-8E42-0FDC48D3E01A}">
      <dgm:prSet phldrT="[文字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xfrm rot="5400000">
          <a:off x="3992896" y="-2895288"/>
          <a:ext cx="1185544" cy="7140156"/>
        </a:xfrm>
        <a:prstGeom prst="round2SameRect">
          <a:avLst/>
        </a:prstGeom>
        <a:solidFill>
          <a:schemeClr val="accent3">
            <a:lumMod val="20000"/>
            <a:lumOff val="80000"/>
          </a:schemeClr>
        </a:solidFill>
        <a:ln/>
      </dgm:spPr>
      <dgm:t>
        <a:bodyPr/>
        <a:lstStyle/>
        <a:p>
          <a:r>
            <a:rPr lang="zh-TW" altLang="en-US" sz="18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期末報告成績及登錄。</a:t>
          </a:r>
          <a:endParaRPr lang="zh-TW" altLang="en-US" sz="1800" dirty="0"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CBCF97F9-07ED-4114-91B2-92A6D623A0C7}" type="parTrans" cxnId="{E2A602EE-10BA-4070-8667-0825F40ED004}">
      <dgm:prSet/>
      <dgm:spPr/>
      <dgm:t>
        <a:bodyPr/>
        <a:lstStyle/>
        <a:p>
          <a:endParaRPr lang="zh-TW" altLang="en-US"/>
        </a:p>
      </dgm:t>
    </dgm:pt>
    <dgm:pt modelId="{4722B98C-5AB1-4D10-936D-39FEBEA63F24}" type="sibTrans" cxnId="{E2A602EE-10BA-4070-8667-0825F40ED004}">
      <dgm:prSet/>
      <dgm:spPr/>
      <dgm:t>
        <a:bodyPr/>
        <a:lstStyle/>
        <a:p>
          <a:endParaRPr lang="zh-TW" altLang="en-US"/>
        </a:p>
      </dgm:t>
    </dgm:pt>
    <dgm:pt modelId="{94024B41-5E4C-40BB-AA3F-98E17963AB3E}">
      <dgm:prSet phldrT="[文字]"/>
      <dgm:spPr>
        <a:xfrm rot="5400000">
          <a:off x="-620793" y="2351498"/>
          <a:ext cx="2297254" cy="1015219"/>
        </a:xfrm>
        <a:prstGeom prst="chevron">
          <a:avLst/>
        </a:prstGeom>
        <a:solidFill>
          <a:srgbClr val="DD8047">
            <a:hueOff val="1373170"/>
            <a:satOff val="-24404"/>
            <a:lumOff val="785"/>
            <a:alphaOff val="0"/>
          </a:srgbClr>
        </a:solidFill>
        <a:ln w="19050" cap="flat" cmpd="sng" algn="ctr">
          <a:solidFill>
            <a:srgbClr val="DD8047">
              <a:hueOff val="1373170"/>
              <a:satOff val="-24404"/>
              <a:lumOff val="785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b="1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學生</a:t>
          </a:r>
          <a:endParaRPr lang="zh-TW" altLang="en-US" b="1" dirty="0">
            <a:solidFill>
              <a:sysClr val="window" lastClr="FFFFFF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66E103D2-E2E3-43FE-90C6-11351A40ECF4}" type="parTrans" cxnId="{26E14F5A-2F51-4800-9A60-845B85DBB7BA}">
      <dgm:prSet/>
      <dgm:spPr/>
      <dgm:t>
        <a:bodyPr/>
        <a:lstStyle/>
        <a:p>
          <a:endParaRPr lang="zh-TW" altLang="en-US"/>
        </a:p>
      </dgm:t>
    </dgm:pt>
    <dgm:pt modelId="{F59B640D-7697-4A30-A6B8-EF343C7DE32F}" type="sibTrans" cxnId="{26E14F5A-2F51-4800-9A60-845B85DBB7BA}">
      <dgm:prSet/>
      <dgm:spPr/>
      <dgm:t>
        <a:bodyPr/>
        <a:lstStyle/>
        <a:p>
          <a:endParaRPr lang="zh-TW" altLang="en-US"/>
        </a:p>
      </dgm:t>
    </dgm:pt>
    <dgm:pt modelId="{0B10200C-BFB2-4A47-BE27-C295B1059418}">
      <dgm:prSet phldrT="[文字]" custT="1"/>
      <dgm:spPr>
        <a:xfrm rot="5400000">
          <a:off x="3615734" y="-1089182"/>
          <a:ext cx="2211923" cy="741295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9050" cap="flat" cmpd="sng" algn="ctr">
          <a:solidFill>
            <a:srgbClr val="DD8047">
              <a:hueOff val="1373170"/>
              <a:satOff val="-24404"/>
              <a:lumOff val="785"/>
              <a:alphaOff val="0"/>
            </a:srgbClr>
          </a:solidFill>
          <a:prstDash val="solid"/>
        </a:ln>
        <a:effectLst/>
      </dgm:spPr>
      <dgm:t>
        <a:bodyPr/>
        <a:lstStyle/>
        <a:p>
          <a:pPr algn="l"/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1.</a:t>
          </a:r>
          <a:r>
            <a:rPr lang="zh-TW" altLang="en-US" sz="18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報到確認單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    報到第一天必回傳～</a:t>
          </a:r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fax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、</a:t>
          </a:r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mail...etc.</a:t>
          </a:r>
          <a:endParaRPr lang="zh-TW" altLang="en-US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14895550-D8BD-4ED9-9201-CF5E0EEEF197}" type="parTrans" cxnId="{D2BB7AEC-3138-4EF1-858A-63086B9405B0}">
      <dgm:prSet/>
      <dgm:spPr/>
      <dgm:t>
        <a:bodyPr/>
        <a:lstStyle/>
        <a:p>
          <a:endParaRPr lang="zh-TW" altLang="en-US"/>
        </a:p>
      </dgm:t>
    </dgm:pt>
    <dgm:pt modelId="{3E8008D1-E854-4A9A-8B82-DD1EA0861E22}" type="sibTrans" cxnId="{D2BB7AEC-3138-4EF1-858A-63086B9405B0}">
      <dgm:prSet/>
      <dgm:spPr/>
      <dgm:t>
        <a:bodyPr/>
        <a:lstStyle/>
        <a:p>
          <a:endParaRPr lang="zh-TW" altLang="en-US"/>
        </a:p>
      </dgm:t>
    </dgm:pt>
    <dgm:pt modelId="{F6B5C091-D5D7-4297-AF2E-62136914326E}">
      <dgm:prSet phldrT="[文字]"/>
      <dgm:spPr>
        <a:xfrm rot="5400000">
          <a:off x="-299267" y="4333900"/>
          <a:ext cx="1631197" cy="1015219"/>
        </a:xfrm>
        <a:prstGeom prst="chevron">
          <a:avLst/>
        </a:prstGeom>
        <a:solidFill>
          <a:srgbClr val="DD8047">
            <a:hueOff val="2746340"/>
            <a:satOff val="-48808"/>
            <a:lumOff val="1569"/>
            <a:alphaOff val="0"/>
          </a:srgbClr>
        </a:solidFill>
        <a:ln w="19050" cap="flat" cmpd="sng" algn="ctr">
          <a:solidFill>
            <a:srgbClr val="DD8047">
              <a:hueOff val="2746340"/>
              <a:satOff val="-48808"/>
              <a:lumOff val="1569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b="1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實習機構</a:t>
          </a:r>
          <a:endParaRPr lang="zh-TW" altLang="en-US" b="1" dirty="0">
            <a:solidFill>
              <a:sysClr val="window" lastClr="FFFFFF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BD2786C6-1E05-43C3-AA19-22CAB7C5FFC7}" type="parTrans" cxnId="{BD14300F-3E64-4262-B47F-0E310716A7B3}">
      <dgm:prSet/>
      <dgm:spPr/>
      <dgm:t>
        <a:bodyPr/>
        <a:lstStyle/>
        <a:p>
          <a:endParaRPr lang="zh-TW" altLang="en-US"/>
        </a:p>
      </dgm:t>
    </dgm:pt>
    <dgm:pt modelId="{57C7B794-DE44-4588-B279-F842638E629A}" type="sibTrans" cxnId="{BD14300F-3E64-4262-B47F-0E310716A7B3}">
      <dgm:prSet/>
      <dgm:spPr/>
      <dgm:t>
        <a:bodyPr/>
        <a:lstStyle/>
        <a:p>
          <a:endParaRPr lang="zh-TW" altLang="en-US"/>
        </a:p>
      </dgm:t>
    </dgm:pt>
    <dgm:pt modelId="{50C7F4F8-589E-4A23-8C66-CB7884E32453}">
      <dgm:prSet phldrT="[文字]" custT="1"/>
      <dgm:spPr>
        <a:xfrm rot="5400000">
          <a:off x="3987282" y="959515"/>
          <a:ext cx="1468827" cy="741295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9050" cap="flat" cmpd="sng" algn="ctr">
          <a:solidFill>
            <a:srgbClr val="DD8047">
              <a:hueOff val="2746340"/>
              <a:satOff val="-48808"/>
              <a:lumOff val="1569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</a:t>
          </a:r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.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校外實習</a:t>
          </a:r>
          <a:r>
            <a:rPr lang="zh-TW" altLang="en-US" sz="1800" b="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課程效益評估調查表</a:t>
          </a:r>
          <a:r>
            <a:rPr lang="zh-TW" altLang="en-US" sz="1800" dirty="0" smtClean="0">
              <a:ln>
                <a:noFill/>
              </a:ln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</a:t>
          </a:r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(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請於</a:t>
          </a:r>
          <a:r>
            <a:rPr lang="en-US" altLang="zh-TW" sz="1800" b="1" dirty="0" smtClean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114/06/01</a:t>
          </a:r>
          <a:r>
            <a:rPr lang="zh-TW" altLang="en-US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前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回傳</a:t>
          </a:r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)</a:t>
          </a:r>
          <a:endParaRPr lang="zh-TW" altLang="en-US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393B64F7-BFD8-4FC3-89B3-49AD768A9BC5}" type="parTrans" cxnId="{7A95C476-4EAA-4F4D-8680-EA51ADCF0B25}">
      <dgm:prSet/>
      <dgm:spPr/>
      <dgm:t>
        <a:bodyPr/>
        <a:lstStyle/>
        <a:p>
          <a:endParaRPr lang="zh-TW" altLang="en-US"/>
        </a:p>
      </dgm:t>
    </dgm:pt>
    <dgm:pt modelId="{B6E9B08C-F675-425F-BDEF-62F3AB701E65}" type="sibTrans" cxnId="{7A95C476-4EAA-4F4D-8680-EA51ADCF0B25}">
      <dgm:prSet/>
      <dgm:spPr/>
      <dgm:t>
        <a:bodyPr/>
        <a:lstStyle/>
        <a:p>
          <a:endParaRPr lang="zh-TW" altLang="en-US"/>
        </a:p>
      </dgm:t>
    </dgm:pt>
    <dgm:pt modelId="{7B21143B-9F81-4CC8-8BBE-48369EE4A5BB}">
      <dgm:prSet phldrT="[文字]" custT="1"/>
      <dgm:spPr>
        <a:xfrm rot="5400000">
          <a:off x="3987282" y="959515"/>
          <a:ext cx="1468827" cy="741295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9050" cap="flat" cmpd="sng" algn="ctr">
          <a:solidFill>
            <a:srgbClr val="DD8047">
              <a:hueOff val="2746340"/>
              <a:satOff val="-48808"/>
              <a:lumOff val="1569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</a:t>
          </a:r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.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校外實習</a:t>
          </a:r>
          <a:r>
            <a:rPr lang="zh-TW" altLang="en-US" sz="18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學生評量表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</a:t>
          </a:r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(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學生成績請於</a:t>
          </a:r>
          <a:r>
            <a:rPr lang="en-US" altLang="zh-TW" sz="1800" b="1" dirty="0" smtClean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114/06/01</a:t>
          </a:r>
          <a:r>
            <a:rPr lang="zh-TW" altLang="en-US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前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回傳以利教師統計分數</a:t>
          </a:r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)</a:t>
          </a:r>
          <a:endParaRPr lang="zh-TW" altLang="en-US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4DAB0C5A-7EA6-45B6-ADAE-CFC967024809}" type="parTrans" cxnId="{2B39EABB-A834-44CD-93E7-60962C04377C}">
      <dgm:prSet/>
      <dgm:spPr/>
      <dgm:t>
        <a:bodyPr/>
        <a:lstStyle/>
        <a:p>
          <a:endParaRPr lang="zh-TW" altLang="en-US"/>
        </a:p>
      </dgm:t>
    </dgm:pt>
    <dgm:pt modelId="{8A777C5D-5508-4199-AED8-7753546A6E35}" type="sibTrans" cxnId="{2B39EABB-A834-44CD-93E7-60962C04377C}">
      <dgm:prSet/>
      <dgm:spPr/>
      <dgm:t>
        <a:bodyPr/>
        <a:lstStyle/>
        <a:p>
          <a:endParaRPr lang="zh-TW" altLang="en-US"/>
        </a:p>
      </dgm:t>
    </dgm:pt>
    <dgm:pt modelId="{E1559521-04E9-43A4-810F-B8613CD006D5}">
      <dgm:prSet phldrT="[文字]" custT="1"/>
      <dgm:spPr>
        <a:xfrm rot="5400000">
          <a:off x="3615734" y="-1089182"/>
          <a:ext cx="2211923" cy="741295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9050" cap="flat" cmpd="sng" algn="ctr">
          <a:solidFill>
            <a:srgbClr val="DD8047">
              <a:hueOff val="1373170"/>
              <a:satOff val="-24404"/>
              <a:lumOff val="785"/>
              <a:alphaOff val="0"/>
            </a:srgbClr>
          </a:solidFill>
          <a:prstDash val="solid"/>
        </a:ln>
        <a:effectLst/>
      </dgm:spPr>
      <dgm:t>
        <a:bodyPr/>
        <a:lstStyle/>
        <a:p>
          <a:pPr algn="l"/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3.</a:t>
          </a:r>
          <a:r>
            <a:rPr lang="zh-TW" altLang="en-US" sz="18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校外實習期末報告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    </a:t>
          </a:r>
          <a:r>
            <a:rPr lang="zh-TW" altLang="en-US" sz="1800" b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上傳實習平台（</a:t>
          </a:r>
          <a:r>
            <a:rPr lang="zh-TW" altLang="en-US" sz="1800" b="0" dirty="0" smtClean="0">
              <a:solidFill>
                <a:srgbClr val="FF33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期限暑</a:t>
          </a:r>
          <a:r>
            <a:rPr lang="en-US" altLang="zh-TW" sz="1800" b="0" dirty="0" smtClean="0">
              <a:solidFill>
                <a:srgbClr val="FF33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:</a:t>
          </a:r>
          <a:r>
            <a:rPr lang="en-US" altLang="zh-TW" sz="1800" b="0" dirty="0" smtClean="0">
              <a:solidFill>
                <a:srgbClr val="FF33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113/08/31</a:t>
          </a:r>
          <a:r>
            <a:rPr lang="zh-TW" altLang="en-US" sz="1800" b="0" dirty="0" smtClean="0">
              <a:solidFill>
                <a:srgbClr val="FF33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全</a:t>
          </a:r>
          <a:r>
            <a:rPr lang="en-US" altLang="zh-TW" sz="1800" b="0" dirty="0" smtClean="0">
              <a:solidFill>
                <a:srgbClr val="FF33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:114/05/19</a:t>
          </a:r>
          <a:r>
            <a:rPr lang="en-US" altLang="zh-TW" sz="1800" b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)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w Cen MT"/>
              <a:ea typeface="微軟正黑體"/>
              <a:cs typeface="+mn-cs"/>
            </a:rPr>
            <a:t>。</a:t>
          </a:r>
          <a:endParaRPr lang="zh-TW" altLang="en-US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w Cen MT"/>
            <a:ea typeface="微軟正黑體"/>
            <a:cs typeface="+mn-cs"/>
          </a:endParaRPr>
        </a:p>
      </dgm:t>
    </dgm:pt>
    <dgm:pt modelId="{7F5716D6-8F11-458E-818C-86B670E3496B}" type="parTrans" cxnId="{3B8EE23A-9074-4113-992E-5244DECA4B9A}">
      <dgm:prSet/>
      <dgm:spPr/>
      <dgm:t>
        <a:bodyPr/>
        <a:lstStyle/>
        <a:p>
          <a:endParaRPr lang="zh-TW" altLang="en-US"/>
        </a:p>
      </dgm:t>
    </dgm:pt>
    <dgm:pt modelId="{B73BC6F1-C9D3-4961-B66D-D03887254022}" type="sibTrans" cxnId="{3B8EE23A-9074-4113-992E-5244DECA4B9A}">
      <dgm:prSet/>
      <dgm:spPr/>
      <dgm:t>
        <a:bodyPr/>
        <a:lstStyle/>
        <a:p>
          <a:endParaRPr lang="zh-TW" altLang="en-US"/>
        </a:p>
      </dgm:t>
    </dgm:pt>
    <dgm:pt modelId="{9B1E0B70-3A0D-443A-A0DF-92B9324CF770}">
      <dgm:prSet phldrT="[文字]" custT="1"/>
      <dgm:spPr>
        <a:xfrm rot="5400000">
          <a:off x="3615734" y="-1089182"/>
          <a:ext cx="2211923" cy="741295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9050" cap="flat" cmpd="sng" algn="ctr">
          <a:solidFill>
            <a:srgbClr val="DD8047">
              <a:hueOff val="1373170"/>
              <a:satOff val="-24404"/>
              <a:lumOff val="785"/>
              <a:alphaOff val="0"/>
            </a:srgbClr>
          </a:solidFill>
          <a:prstDash val="solid"/>
        </a:ln>
        <a:effectLst/>
      </dgm:spPr>
      <dgm:t>
        <a:bodyPr/>
        <a:lstStyle/>
        <a:p>
          <a:pPr algn="l"/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微軟正黑體"/>
              <a:cs typeface="Times New Roman" panose="02020603050405020304" pitchFamily="18" charset="0"/>
            </a:rPr>
            <a:t>4.</a:t>
          </a:r>
          <a:r>
            <a:rPr lang="zh-TW" altLang="en-US" sz="18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rPr>
            <a:t>校外實習證明書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rPr>
            <a:t>。    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/>
              <a:ea typeface="標楷體"/>
              <a:cs typeface="Times New Roman" panose="02020603050405020304" pitchFamily="18" charset="0"/>
            </a:rPr>
            <a:t>請憑證明書正本至系辦核章。</a:t>
          </a:r>
          <a:endParaRPr lang="zh-TW" altLang="en-US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w Cen MT"/>
            <a:ea typeface="微軟正黑體"/>
            <a:cs typeface="+mn-cs"/>
          </a:endParaRPr>
        </a:p>
      </dgm:t>
    </dgm:pt>
    <dgm:pt modelId="{08627589-4FF5-47C2-A416-1A9111580426}" type="parTrans" cxnId="{5879DC13-FC69-4603-B0C4-09C0E26321A9}">
      <dgm:prSet/>
      <dgm:spPr/>
      <dgm:t>
        <a:bodyPr/>
        <a:lstStyle/>
        <a:p>
          <a:endParaRPr lang="zh-TW" altLang="en-US"/>
        </a:p>
      </dgm:t>
    </dgm:pt>
    <dgm:pt modelId="{81EB50A3-1933-40CD-AE31-6B6D6716F617}" type="sibTrans" cxnId="{5879DC13-FC69-4603-B0C4-09C0E26321A9}">
      <dgm:prSet/>
      <dgm:spPr/>
      <dgm:t>
        <a:bodyPr/>
        <a:lstStyle/>
        <a:p>
          <a:endParaRPr lang="zh-TW" altLang="en-US"/>
        </a:p>
      </dgm:t>
    </dgm:pt>
    <dgm:pt modelId="{CED01889-86DF-427B-9F0A-DF30CB0F6FF9}">
      <dgm:prSet phldrT="[文字]" custT="1"/>
      <dgm:spPr>
        <a:xfrm rot="5400000">
          <a:off x="3615734" y="-1089182"/>
          <a:ext cx="2211923" cy="741295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9050" cap="flat" cmpd="sng" algn="ctr">
          <a:solidFill>
            <a:srgbClr val="DD8047">
              <a:hueOff val="1373170"/>
              <a:satOff val="-24404"/>
              <a:lumOff val="785"/>
              <a:alphaOff val="0"/>
            </a:srgbClr>
          </a:solidFill>
          <a:prstDash val="solid"/>
        </a:ln>
        <a:effectLst/>
      </dgm:spPr>
      <dgm:t>
        <a:bodyPr/>
        <a:lstStyle/>
        <a:p>
          <a:pPr algn="l"/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</a:t>
          </a:r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.</a:t>
          </a:r>
          <a:r>
            <a:rPr lang="zh-TW" altLang="en-US" sz="18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實習週誌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     上傳</a:t>
          </a:r>
          <a:r>
            <a:rPr lang="zh-TW" altLang="en-US" sz="1800" dirty="0" smtClean="0">
              <a:ln>
                <a:noFill/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校外實習平台</a:t>
          </a:r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(</a:t>
          </a:r>
          <a:r>
            <a:rPr lang="zh-TW" altLang="en-US" sz="1800" b="0" dirty="0" smtClean="0">
              <a:solidFill>
                <a:srgbClr val="FF33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每週必上傳，暑期</a:t>
          </a:r>
          <a:r>
            <a:rPr lang="en-US" altLang="zh-TW" sz="1800" b="0" dirty="0" smtClean="0">
              <a:solidFill>
                <a:srgbClr val="FF33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8</a:t>
          </a:r>
          <a:r>
            <a:rPr lang="zh-TW" altLang="en-US" sz="1800" b="0" dirty="0" smtClean="0">
              <a:solidFill>
                <a:srgbClr val="FF33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篇</a:t>
          </a:r>
          <a:r>
            <a:rPr lang="zh-TW" altLang="en-US" sz="1800" b="1" dirty="0" smtClean="0">
              <a:solidFill>
                <a:srgbClr val="FF33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／</a:t>
          </a:r>
          <a:r>
            <a:rPr lang="zh-TW" altLang="en-US" sz="1800" b="0" dirty="0" smtClean="0">
              <a:solidFill>
                <a:srgbClr val="FF33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全學期</a:t>
          </a:r>
          <a:r>
            <a:rPr lang="en-US" altLang="zh-TW" sz="1800" b="0" dirty="0" smtClean="0">
              <a:solidFill>
                <a:srgbClr val="FF33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16</a:t>
          </a:r>
          <a:r>
            <a:rPr lang="zh-TW" altLang="en-US" sz="1800" b="0" dirty="0" smtClean="0">
              <a:solidFill>
                <a:srgbClr val="FF33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篇</a:t>
          </a:r>
          <a:r>
            <a:rPr lang="en-US" altLang="zh-TW" sz="1800" b="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)</a:t>
          </a:r>
          <a:r>
            <a:rPr lang="zh-TW" altLang="en-US" sz="18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</a:t>
          </a:r>
          <a:endParaRPr lang="zh-TW" altLang="en-US" sz="1800" dirty="0">
            <a:solidFill>
              <a:srgbClr val="0000FF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A4A3ACFA-6B13-4B0B-902C-82D5FA9AA290}" type="parTrans" cxnId="{DCDA7E97-DEC4-4C70-B1C6-B3369A1C26F7}">
      <dgm:prSet/>
      <dgm:spPr/>
      <dgm:t>
        <a:bodyPr/>
        <a:lstStyle/>
        <a:p>
          <a:endParaRPr lang="zh-TW" altLang="en-US"/>
        </a:p>
      </dgm:t>
    </dgm:pt>
    <dgm:pt modelId="{84E0A718-E285-416A-91C7-2CF97D51BB66}" type="sibTrans" cxnId="{DCDA7E97-DEC4-4C70-B1C6-B3369A1C26F7}">
      <dgm:prSet/>
      <dgm:spPr/>
      <dgm:t>
        <a:bodyPr/>
        <a:lstStyle/>
        <a:p>
          <a:endParaRPr lang="zh-TW" altLang="en-US"/>
        </a:p>
      </dgm:t>
    </dgm:pt>
    <dgm:pt modelId="{3499AEC2-048C-4FBA-94F7-FD370BA76500}">
      <dgm:prSet phldrT="[文字]" custT="1"/>
      <dgm:spPr>
        <a:xfrm rot="5400000">
          <a:off x="3987282" y="959515"/>
          <a:ext cx="1468827" cy="741295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9050" cap="flat" cmpd="sng" algn="ctr">
          <a:solidFill>
            <a:srgbClr val="DD8047">
              <a:hueOff val="2746340"/>
              <a:satOff val="-48808"/>
              <a:lumOff val="1569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3</a:t>
          </a:r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.</a:t>
          </a:r>
          <a:r>
            <a:rPr lang="zh-TW" altLang="en-US" sz="1800" dirty="0" smtClean="0">
              <a:ln>
                <a:noFill/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學生</a:t>
          </a:r>
          <a:r>
            <a:rPr lang="zh-TW" altLang="en-US" sz="18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滿意度調查</a:t>
          </a:r>
          <a:r>
            <a:rPr lang="zh-TW" altLang="en-US" sz="18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填寫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</a:t>
          </a:r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(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請於</a:t>
          </a:r>
          <a:r>
            <a:rPr lang="en-US" altLang="zh-TW" sz="1800" b="1" dirty="0" smtClean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114/06/01</a:t>
          </a:r>
          <a:r>
            <a:rPr lang="zh-TW" altLang="en-US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前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回傳</a:t>
          </a:r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)</a:t>
          </a:r>
          <a:endParaRPr lang="zh-TW" altLang="en-US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BA83BE62-6B62-434C-A6CD-1EA5AD2B6930}" type="parTrans" cxnId="{E2A69159-5807-46FA-B159-F83187386FC9}">
      <dgm:prSet/>
      <dgm:spPr/>
      <dgm:t>
        <a:bodyPr/>
        <a:lstStyle/>
        <a:p>
          <a:endParaRPr lang="zh-TW" altLang="en-US"/>
        </a:p>
      </dgm:t>
    </dgm:pt>
    <dgm:pt modelId="{AF76ADF1-7E9D-4491-A0D3-54FDE889726F}" type="sibTrans" cxnId="{E2A69159-5807-46FA-B159-F83187386FC9}">
      <dgm:prSet/>
      <dgm:spPr/>
      <dgm:t>
        <a:bodyPr/>
        <a:lstStyle/>
        <a:p>
          <a:endParaRPr lang="zh-TW" altLang="en-US"/>
        </a:p>
      </dgm:t>
    </dgm:pt>
    <dgm:pt modelId="{42FBB105-DFB9-4E03-8409-6884876CC4EF}">
      <dgm:prSet phldrT="[文字]" custT="1"/>
      <dgm:spPr>
        <a:xfrm rot="5400000">
          <a:off x="3615734" y="-1089182"/>
          <a:ext cx="2211923" cy="741295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9050" cap="flat" cmpd="sng" algn="ctr">
          <a:solidFill>
            <a:srgbClr val="DD8047">
              <a:hueOff val="1373170"/>
              <a:satOff val="-24404"/>
              <a:lumOff val="785"/>
              <a:alphaOff val="0"/>
            </a:srgbClr>
          </a:solidFill>
          <a:prstDash val="solid"/>
        </a:ln>
        <a:effectLst/>
      </dgm:spPr>
      <dgm:t>
        <a:bodyPr/>
        <a:lstStyle/>
        <a:p>
          <a:pPr algn="l"/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5</a:t>
          </a:r>
          <a:r>
            <a:rPr lang="en-US" altLang="zh-TW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.</a:t>
          </a:r>
          <a:r>
            <a:rPr lang="zh-TW" altLang="en-US" sz="18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工程認證問卷</a:t>
          </a:r>
          <a:r>
            <a:rPr lang="zh-TW" altLang="en-US" sz="1800" dirty="0" smtClean="0">
              <a:ln>
                <a:noFill/>
              </a:ln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及</a:t>
          </a:r>
          <a:r>
            <a:rPr lang="zh-TW" altLang="en-US" sz="18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課程關聯表</a:t>
          </a:r>
          <a:r>
            <a:rPr lang="zh-TW" alt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    回傳期限</a:t>
          </a:r>
          <a:r>
            <a:rPr lang="en-US" altLang="zh-TW" sz="1800" b="0" dirty="0" smtClean="0">
              <a:solidFill>
                <a:srgbClr val="FF33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113/05/19</a:t>
          </a:r>
          <a:r>
            <a:rPr lang="zh-TW" altLang="en-US" sz="20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新細明體"/>
              <a:ea typeface="新細明體"/>
              <a:cs typeface="Times New Roman" panose="02020603050405020304" pitchFamily="18" charset="0"/>
            </a:rPr>
            <a:t>。</a:t>
          </a:r>
          <a:endParaRPr lang="zh-TW" altLang="en-US" sz="2000" b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93DB143A-EFAA-4B5C-A87B-D51CC7AFFBC0}" type="parTrans" cxnId="{67CA5196-294E-46AF-9C6E-5B0271813192}">
      <dgm:prSet/>
      <dgm:spPr/>
      <dgm:t>
        <a:bodyPr/>
        <a:lstStyle/>
        <a:p>
          <a:endParaRPr lang="zh-TW" altLang="en-US"/>
        </a:p>
      </dgm:t>
    </dgm:pt>
    <dgm:pt modelId="{4BC2FBE5-8BCA-40C3-A4CA-3305B0741747}" type="sibTrans" cxnId="{67CA5196-294E-46AF-9C6E-5B0271813192}">
      <dgm:prSet/>
      <dgm:spPr/>
      <dgm:t>
        <a:bodyPr/>
        <a:lstStyle/>
        <a:p>
          <a:endParaRPr lang="zh-TW" altLang="en-US"/>
        </a:p>
      </dgm:t>
    </dgm:pt>
    <dgm:pt modelId="{82B67E7B-C9E9-4510-9290-65DA8D7D3167}" type="pres">
      <dgm:prSet presAssocID="{6ECF1C3F-35EE-4A1E-BD5D-A94CC370AC7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1863B15-7446-40B2-9028-9BC3BB12FA0A}" type="pres">
      <dgm:prSet presAssocID="{1AF0B8C3-85A9-4177-AF48-AA6198CA5BE5}" presName="composite" presStyleCnt="0"/>
      <dgm:spPr/>
      <dgm:t>
        <a:bodyPr/>
        <a:lstStyle/>
        <a:p>
          <a:endParaRPr lang="zh-TW" altLang="en-US"/>
        </a:p>
      </dgm:t>
    </dgm:pt>
    <dgm:pt modelId="{3EF75623-0217-4F62-B4B6-E8690D4C889A}" type="pres">
      <dgm:prSet presAssocID="{1AF0B8C3-85A9-4177-AF48-AA6198CA5BE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0D86DF-0D41-4EC9-A91F-4B57C5232A0B}" type="pres">
      <dgm:prSet presAssocID="{1AF0B8C3-85A9-4177-AF48-AA6198CA5BE5}" presName="descendantText" presStyleLbl="alignAcc1" presStyleIdx="0" presStyleCnt="3" custScaleX="96320" custScaleY="100000" custLinFactNeighborX="-1835" custLinFactNeighborY="366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8135A0-6823-436F-9943-6D0B84117D6D}" type="pres">
      <dgm:prSet presAssocID="{D3CBDBCC-6AD1-4597-8D07-BEA64F5704C6}" presName="sp" presStyleCnt="0"/>
      <dgm:spPr/>
      <dgm:t>
        <a:bodyPr/>
        <a:lstStyle/>
        <a:p>
          <a:endParaRPr lang="zh-TW" altLang="en-US"/>
        </a:p>
      </dgm:t>
    </dgm:pt>
    <dgm:pt modelId="{17E2438B-CBAF-469E-8689-67710D2A73A9}" type="pres">
      <dgm:prSet presAssocID="{94024B41-5E4C-40BB-AA3F-98E17963AB3E}" presName="composite" presStyleCnt="0"/>
      <dgm:spPr/>
      <dgm:t>
        <a:bodyPr/>
        <a:lstStyle/>
        <a:p>
          <a:endParaRPr lang="zh-TW" altLang="en-US"/>
        </a:p>
      </dgm:t>
    </dgm:pt>
    <dgm:pt modelId="{4322C64D-CB23-486F-BAEA-5A2D96DEBECD}" type="pres">
      <dgm:prSet presAssocID="{94024B41-5E4C-40BB-AA3F-98E17963AB3E}" presName="parentText" presStyleLbl="alignNode1" presStyleIdx="1" presStyleCnt="3" custScaleY="158397" custLinFactNeighborX="0" custLinFactNeighborY="-2259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78CB578-70DE-4BCF-93E3-F06626188B33}" type="pres">
      <dgm:prSet presAssocID="{94024B41-5E4C-40BB-AA3F-98E17963AB3E}" presName="descendantText" presStyleLbl="alignAcc1" presStyleIdx="1" presStyleCnt="3" custScaleY="257702" custLinFactNeighborX="-120" custLinFactNeighborY="-784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1D40B9B-C241-4A48-BB50-956D6A1B576A}" type="pres">
      <dgm:prSet presAssocID="{F59B640D-7697-4A30-A6B8-EF343C7DE32F}" presName="sp" presStyleCnt="0"/>
      <dgm:spPr/>
      <dgm:t>
        <a:bodyPr/>
        <a:lstStyle/>
        <a:p>
          <a:endParaRPr lang="zh-TW" altLang="en-US"/>
        </a:p>
      </dgm:t>
    </dgm:pt>
    <dgm:pt modelId="{91021605-5A0F-41A1-8894-9B02A39BC191}" type="pres">
      <dgm:prSet presAssocID="{F6B5C091-D5D7-4297-AF2E-62136914326E}" presName="composite" presStyleCnt="0"/>
      <dgm:spPr/>
      <dgm:t>
        <a:bodyPr/>
        <a:lstStyle/>
        <a:p>
          <a:endParaRPr lang="zh-TW" altLang="en-US"/>
        </a:p>
      </dgm:t>
    </dgm:pt>
    <dgm:pt modelId="{2DBB0520-3F7A-40BE-A728-3A9FA995CFEE}" type="pres">
      <dgm:prSet presAssocID="{F6B5C091-D5D7-4297-AF2E-62136914326E}" presName="parentText" presStyleLbl="alignNode1" presStyleIdx="2" presStyleCnt="3" custScaleY="112472" custLinFactNeighborX="859" custLinFactNeighborY="-14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F83F10-902F-4A05-BD14-4528610A5C0B}" type="pres">
      <dgm:prSet presAssocID="{F6B5C091-D5D7-4297-AF2E-62136914326E}" presName="descendantText" presStyleLbl="alignAcc1" presStyleIdx="2" presStyleCnt="3" custScaleY="145993" custLinFactNeighborX="425" custLinFactNeighborY="808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2A602EE-10BA-4070-8667-0825F40ED004}" srcId="{1AF0B8C3-85A9-4177-AF48-AA6198CA5BE5}" destId="{E389295B-2708-4917-8E42-0FDC48D3E01A}" srcOrd="1" destOrd="0" parTransId="{CBCF97F9-07ED-4114-91B2-92A6D623A0C7}" sibTransId="{4722B98C-5AB1-4D10-936D-39FEBEA63F24}"/>
    <dgm:cxn modelId="{CD3927C6-E76D-435C-AD63-758BC77AC885}" type="presOf" srcId="{E389295B-2708-4917-8E42-0FDC48D3E01A}" destId="{F50D86DF-0D41-4EC9-A91F-4B57C5232A0B}" srcOrd="0" destOrd="1" presId="urn:microsoft.com/office/officeart/2005/8/layout/chevron2"/>
    <dgm:cxn modelId="{E7E114ED-46AB-400F-8D13-70D18DBDC35C}" srcId="{1AF0B8C3-85A9-4177-AF48-AA6198CA5BE5}" destId="{0979BC30-64CE-4817-9A96-6692BC19E086}" srcOrd="0" destOrd="0" parTransId="{08C457D5-7BB9-44C4-971E-11830F5A0E79}" sibTransId="{215DF7F4-D9C3-4A69-BE35-9DCE457A1BDE}"/>
    <dgm:cxn modelId="{8EE3A918-C159-46E4-8884-376644010721}" type="presOf" srcId="{94024B41-5E4C-40BB-AA3F-98E17963AB3E}" destId="{4322C64D-CB23-486F-BAEA-5A2D96DEBECD}" srcOrd="0" destOrd="0" presId="urn:microsoft.com/office/officeart/2005/8/layout/chevron2"/>
    <dgm:cxn modelId="{67CA5196-294E-46AF-9C6E-5B0271813192}" srcId="{94024B41-5E4C-40BB-AA3F-98E17963AB3E}" destId="{42FBB105-DFB9-4E03-8409-6884876CC4EF}" srcOrd="4" destOrd="0" parTransId="{93DB143A-EFAA-4B5C-A87B-D51CC7AFFBC0}" sibTransId="{4BC2FBE5-8BCA-40C3-A4CA-3305B0741747}"/>
    <dgm:cxn modelId="{50C5A753-7E7C-4267-9AC4-C9FB8C79E548}" type="presOf" srcId="{3499AEC2-048C-4FBA-94F7-FD370BA76500}" destId="{26F83F10-902F-4A05-BD14-4528610A5C0B}" srcOrd="0" destOrd="2" presId="urn:microsoft.com/office/officeart/2005/8/layout/chevron2"/>
    <dgm:cxn modelId="{DCDA7E97-DEC4-4C70-B1C6-B3369A1C26F7}" srcId="{94024B41-5E4C-40BB-AA3F-98E17963AB3E}" destId="{CED01889-86DF-427B-9F0A-DF30CB0F6FF9}" srcOrd="1" destOrd="0" parTransId="{A4A3ACFA-6B13-4B0B-902C-82D5FA9AA290}" sibTransId="{84E0A718-E285-416A-91C7-2CF97D51BB66}"/>
    <dgm:cxn modelId="{D5A615CC-75BA-4DC9-9D79-A9FA650DCD1B}" type="presOf" srcId="{0B10200C-BFB2-4A47-BE27-C295B1059418}" destId="{E78CB578-70DE-4BCF-93E3-F06626188B33}" srcOrd="0" destOrd="0" presId="urn:microsoft.com/office/officeart/2005/8/layout/chevron2"/>
    <dgm:cxn modelId="{F83ED6D1-6979-49F6-9075-E13E11BA3C7D}" srcId="{6ECF1C3F-35EE-4A1E-BD5D-A94CC370AC7F}" destId="{1AF0B8C3-85A9-4177-AF48-AA6198CA5BE5}" srcOrd="0" destOrd="0" parTransId="{F002BE42-FE69-446F-8137-A0A88A3B980F}" sibTransId="{D3CBDBCC-6AD1-4597-8D07-BEA64F5704C6}"/>
    <dgm:cxn modelId="{5879DC13-FC69-4603-B0C4-09C0E26321A9}" srcId="{94024B41-5E4C-40BB-AA3F-98E17963AB3E}" destId="{9B1E0B70-3A0D-443A-A0DF-92B9324CF770}" srcOrd="3" destOrd="0" parTransId="{08627589-4FF5-47C2-A416-1A9111580426}" sibTransId="{81EB50A3-1933-40CD-AE31-6B6D6716F617}"/>
    <dgm:cxn modelId="{2B39EABB-A834-44CD-93E7-60962C04377C}" srcId="{F6B5C091-D5D7-4297-AF2E-62136914326E}" destId="{7B21143B-9F81-4CC8-8BBE-48369EE4A5BB}" srcOrd="1" destOrd="0" parTransId="{4DAB0C5A-7EA6-45B6-ADAE-CFC967024809}" sibTransId="{8A777C5D-5508-4199-AED8-7753546A6E35}"/>
    <dgm:cxn modelId="{E2A69159-5807-46FA-B159-F83187386FC9}" srcId="{F6B5C091-D5D7-4297-AF2E-62136914326E}" destId="{3499AEC2-048C-4FBA-94F7-FD370BA76500}" srcOrd="2" destOrd="0" parTransId="{BA83BE62-6B62-434C-A6CD-1EA5AD2B6930}" sibTransId="{AF76ADF1-7E9D-4491-A0D3-54FDE889726F}"/>
    <dgm:cxn modelId="{3B8EE23A-9074-4113-992E-5244DECA4B9A}" srcId="{94024B41-5E4C-40BB-AA3F-98E17963AB3E}" destId="{E1559521-04E9-43A4-810F-B8613CD006D5}" srcOrd="2" destOrd="0" parTransId="{7F5716D6-8F11-458E-818C-86B670E3496B}" sibTransId="{B73BC6F1-C9D3-4961-B66D-D03887254022}"/>
    <dgm:cxn modelId="{2E85CBA8-B1C8-4F0F-A02D-ED7D4FCA668F}" type="presOf" srcId="{CED01889-86DF-427B-9F0A-DF30CB0F6FF9}" destId="{E78CB578-70DE-4BCF-93E3-F06626188B33}" srcOrd="0" destOrd="1" presId="urn:microsoft.com/office/officeart/2005/8/layout/chevron2"/>
    <dgm:cxn modelId="{26E14F5A-2F51-4800-9A60-845B85DBB7BA}" srcId="{6ECF1C3F-35EE-4A1E-BD5D-A94CC370AC7F}" destId="{94024B41-5E4C-40BB-AA3F-98E17963AB3E}" srcOrd="1" destOrd="0" parTransId="{66E103D2-E2E3-43FE-90C6-11351A40ECF4}" sibTransId="{F59B640D-7697-4A30-A6B8-EF343C7DE32F}"/>
    <dgm:cxn modelId="{D2CF14F3-F4D1-41E5-A7E0-268D060683E3}" type="presOf" srcId="{42FBB105-DFB9-4E03-8409-6884876CC4EF}" destId="{E78CB578-70DE-4BCF-93E3-F06626188B33}" srcOrd="0" destOrd="4" presId="urn:microsoft.com/office/officeart/2005/8/layout/chevron2"/>
    <dgm:cxn modelId="{4CAAB30D-8C50-41C1-ADCA-98CF47FE4EA5}" type="presOf" srcId="{F6B5C091-D5D7-4297-AF2E-62136914326E}" destId="{2DBB0520-3F7A-40BE-A728-3A9FA995CFEE}" srcOrd="0" destOrd="0" presId="urn:microsoft.com/office/officeart/2005/8/layout/chevron2"/>
    <dgm:cxn modelId="{D2BB7AEC-3138-4EF1-858A-63086B9405B0}" srcId="{94024B41-5E4C-40BB-AA3F-98E17963AB3E}" destId="{0B10200C-BFB2-4A47-BE27-C295B1059418}" srcOrd="0" destOrd="0" parTransId="{14895550-D8BD-4ED9-9201-CF5E0EEEF197}" sibTransId="{3E8008D1-E854-4A9A-8B82-DD1EA0861E22}"/>
    <dgm:cxn modelId="{BD14300F-3E64-4262-B47F-0E310716A7B3}" srcId="{6ECF1C3F-35EE-4A1E-BD5D-A94CC370AC7F}" destId="{F6B5C091-D5D7-4297-AF2E-62136914326E}" srcOrd="2" destOrd="0" parTransId="{BD2786C6-1E05-43C3-AA19-22CAB7C5FFC7}" sibTransId="{57C7B794-DE44-4588-B279-F842638E629A}"/>
    <dgm:cxn modelId="{E022CEC3-090F-4E73-A9AD-511120F6B8CB}" type="presOf" srcId="{1AF0B8C3-85A9-4177-AF48-AA6198CA5BE5}" destId="{3EF75623-0217-4F62-B4B6-E8690D4C889A}" srcOrd="0" destOrd="0" presId="urn:microsoft.com/office/officeart/2005/8/layout/chevron2"/>
    <dgm:cxn modelId="{2FB6D1A9-F3B2-4170-B7EF-B50EC059C3C6}" type="presOf" srcId="{E1559521-04E9-43A4-810F-B8613CD006D5}" destId="{E78CB578-70DE-4BCF-93E3-F06626188B33}" srcOrd="0" destOrd="2" presId="urn:microsoft.com/office/officeart/2005/8/layout/chevron2"/>
    <dgm:cxn modelId="{EDA68A01-F7CA-4CFA-BA35-317DDE701BB4}" type="presOf" srcId="{7B21143B-9F81-4CC8-8BBE-48369EE4A5BB}" destId="{26F83F10-902F-4A05-BD14-4528610A5C0B}" srcOrd="0" destOrd="1" presId="urn:microsoft.com/office/officeart/2005/8/layout/chevron2"/>
    <dgm:cxn modelId="{8DBD768E-F30F-4FDA-B0A5-B259AFCBB14C}" type="presOf" srcId="{0979BC30-64CE-4817-9A96-6692BC19E086}" destId="{F50D86DF-0D41-4EC9-A91F-4B57C5232A0B}" srcOrd="0" destOrd="0" presId="urn:microsoft.com/office/officeart/2005/8/layout/chevron2"/>
    <dgm:cxn modelId="{7A95C476-4EAA-4F4D-8680-EA51ADCF0B25}" srcId="{F6B5C091-D5D7-4297-AF2E-62136914326E}" destId="{50C7F4F8-589E-4A23-8C66-CB7884E32453}" srcOrd="0" destOrd="0" parTransId="{393B64F7-BFD8-4FC3-89B3-49AD768A9BC5}" sibTransId="{B6E9B08C-F675-425F-BDEF-62F3AB701E65}"/>
    <dgm:cxn modelId="{007116B3-B37C-4016-99AF-7D33A3AB7163}" type="presOf" srcId="{9B1E0B70-3A0D-443A-A0DF-92B9324CF770}" destId="{E78CB578-70DE-4BCF-93E3-F06626188B33}" srcOrd="0" destOrd="3" presId="urn:microsoft.com/office/officeart/2005/8/layout/chevron2"/>
    <dgm:cxn modelId="{B627AA55-543B-441E-AA14-4C4A63E1D98D}" type="presOf" srcId="{6ECF1C3F-35EE-4A1E-BD5D-A94CC370AC7F}" destId="{82B67E7B-C9E9-4510-9290-65DA8D7D3167}" srcOrd="0" destOrd="0" presId="urn:microsoft.com/office/officeart/2005/8/layout/chevron2"/>
    <dgm:cxn modelId="{75C38FFD-9B43-494E-A2A0-AD47B5EDF9CE}" type="presOf" srcId="{50C7F4F8-589E-4A23-8C66-CB7884E32453}" destId="{26F83F10-902F-4A05-BD14-4528610A5C0B}" srcOrd="0" destOrd="0" presId="urn:microsoft.com/office/officeart/2005/8/layout/chevron2"/>
    <dgm:cxn modelId="{AA521B78-CF3E-4F60-94C6-372678CD51C1}" type="presParOf" srcId="{82B67E7B-C9E9-4510-9290-65DA8D7D3167}" destId="{E1863B15-7446-40B2-9028-9BC3BB12FA0A}" srcOrd="0" destOrd="0" presId="urn:microsoft.com/office/officeart/2005/8/layout/chevron2"/>
    <dgm:cxn modelId="{8E466405-8643-4A49-BC5D-DA744771DAB7}" type="presParOf" srcId="{E1863B15-7446-40B2-9028-9BC3BB12FA0A}" destId="{3EF75623-0217-4F62-B4B6-E8690D4C889A}" srcOrd="0" destOrd="0" presId="urn:microsoft.com/office/officeart/2005/8/layout/chevron2"/>
    <dgm:cxn modelId="{A07CC4D6-D421-4650-9669-FF62778FABAE}" type="presParOf" srcId="{E1863B15-7446-40B2-9028-9BC3BB12FA0A}" destId="{F50D86DF-0D41-4EC9-A91F-4B57C5232A0B}" srcOrd="1" destOrd="0" presId="urn:microsoft.com/office/officeart/2005/8/layout/chevron2"/>
    <dgm:cxn modelId="{B7E5318C-FC21-44C9-AA42-01DAFC6B85E4}" type="presParOf" srcId="{82B67E7B-C9E9-4510-9290-65DA8D7D3167}" destId="{358135A0-6823-436F-9943-6D0B84117D6D}" srcOrd="1" destOrd="0" presId="urn:microsoft.com/office/officeart/2005/8/layout/chevron2"/>
    <dgm:cxn modelId="{16ED1E4F-78AA-4C3F-914A-F0E6E1B98B4F}" type="presParOf" srcId="{82B67E7B-C9E9-4510-9290-65DA8D7D3167}" destId="{17E2438B-CBAF-469E-8689-67710D2A73A9}" srcOrd="2" destOrd="0" presId="urn:microsoft.com/office/officeart/2005/8/layout/chevron2"/>
    <dgm:cxn modelId="{F90CD61F-77E1-404C-A501-6689C29C67D9}" type="presParOf" srcId="{17E2438B-CBAF-469E-8689-67710D2A73A9}" destId="{4322C64D-CB23-486F-BAEA-5A2D96DEBECD}" srcOrd="0" destOrd="0" presId="urn:microsoft.com/office/officeart/2005/8/layout/chevron2"/>
    <dgm:cxn modelId="{D7CB9DC1-B010-470A-8E0F-3C4819C784B7}" type="presParOf" srcId="{17E2438B-CBAF-469E-8689-67710D2A73A9}" destId="{E78CB578-70DE-4BCF-93E3-F06626188B33}" srcOrd="1" destOrd="0" presId="urn:microsoft.com/office/officeart/2005/8/layout/chevron2"/>
    <dgm:cxn modelId="{CB5288C8-275D-4209-B818-5D0FA1E3090C}" type="presParOf" srcId="{82B67E7B-C9E9-4510-9290-65DA8D7D3167}" destId="{C1D40B9B-C241-4A48-BB50-956D6A1B576A}" srcOrd="3" destOrd="0" presId="urn:microsoft.com/office/officeart/2005/8/layout/chevron2"/>
    <dgm:cxn modelId="{8D19FC75-D983-44AF-B9E5-6FA4992270F0}" type="presParOf" srcId="{82B67E7B-C9E9-4510-9290-65DA8D7D3167}" destId="{91021605-5A0F-41A1-8894-9B02A39BC191}" srcOrd="4" destOrd="0" presId="urn:microsoft.com/office/officeart/2005/8/layout/chevron2"/>
    <dgm:cxn modelId="{7E866479-5AFA-47A7-9385-041187A0EDAF}" type="presParOf" srcId="{91021605-5A0F-41A1-8894-9B02A39BC191}" destId="{2DBB0520-3F7A-40BE-A728-3A9FA995CFEE}" srcOrd="0" destOrd="0" presId="urn:microsoft.com/office/officeart/2005/8/layout/chevron2"/>
    <dgm:cxn modelId="{71A9A89A-B41E-4396-8457-05A9692F18B8}" type="presParOf" srcId="{91021605-5A0F-41A1-8894-9B02A39BC191}" destId="{26F83F10-902F-4A05-BD14-4528610A5C0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384984-2FC5-4048-A6F5-8BFBE1D6AD47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71AA4577-7739-4962-98DD-428A5D40D063}">
      <dgm:prSet phldrT="[文字]"/>
      <dgm:spPr>
        <a:xfrm>
          <a:off x="0" y="0"/>
          <a:ext cx="6995160" cy="1500187"/>
        </a:xfrm>
        <a:prstGeom prst="roundRect">
          <a:avLst>
            <a:gd name="adj" fmla="val 10000"/>
          </a:avLst>
        </a:prstGeom>
        <a:solidFill>
          <a:srgbClr val="D8B25C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b="1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問題發生第一時間請報告學校老師，以進行輔導～並作成紀錄～</a:t>
          </a:r>
          <a:endParaRPr lang="zh-TW" altLang="en-US" b="1" dirty="0">
            <a:solidFill>
              <a:sysClr val="window" lastClr="FFFFFF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4F84BD66-306B-4D5F-A34B-25FEF496B2FD}" type="parTrans" cxnId="{C434A303-DA2D-4F2C-9EEB-2E5A365B7EFB}">
      <dgm:prSet/>
      <dgm:spPr/>
      <dgm:t>
        <a:bodyPr/>
        <a:lstStyle/>
        <a:p>
          <a:endParaRPr lang="zh-TW" altLang="en-US"/>
        </a:p>
      </dgm:t>
    </dgm:pt>
    <dgm:pt modelId="{7F2268F8-96A2-4D65-9F46-CF4D60EA23A7}" type="sibTrans" cxnId="{C434A303-DA2D-4F2C-9EEB-2E5A365B7EFB}">
      <dgm:prSet/>
      <dgm:spPr>
        <a:xfrm>
          <a:off x="6020038" y="1137642"/>
          <a:ext cx="975121" cy="975121"/>
        </a:xfrm>
        <a:prstGeom prst="downArrow">
          <a:avLst>
            <a:gd name="adj1" fmla="val 55000"/>
            <a:gd name="adj2" fmla="val 45000"/>
          </a:avLst>
        </a:prstGeom>
        <a:solidFill>
          <a:srgbClr val="D8B25C">
            <a:tint val="40000"/>
            <a:alpha val="90000"/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D8B25C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zh-TW" alt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w Cen MT"/>
            <a:ea typeface="微軟正黑體"/>
            <a:cs typeface="+mn-cs"/>
          </a:endParaRPr>
        </a:p>
      </dgm:t>
    </dgm:pt>
    <dgm:pt modelId="{5CA7F6C2-4958-4A2A-B573-54F1DA07FBC1}">
      <dgm:prSet phldrT="[文字]"/>
      <dgm:spPr>
        <a:xfrm>
          <a:off x="617219" y="1750218"/>
          <a:ext cx="6995160" cy="1500187"/>
        </a:xfrm>
        <a:prstGeom prst="roundRect">
          <a:avLst>
            <a:gd name="adj" fmla="val 10000"/>
          </a:avLst>
        </a:prstGeom>
        <a:solidFill>
          <a:srgbClr val="D8B25C">
            <a:hueOff val="3742489"/>
            <a:satOff val="-20694"/>
            <a:lumOff val="-1765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b="1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輔導未改善，得申請召開學生實習委員會議進行轉換或離退措施的評估與輔導，並填寫</a:t>
          </a:r>
          <a:r>
            <a:rPr lang="zh-TW" altLang="en-US" b="1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1" action="ppaction://hlinkfile"/>
            </a:rPr>
            <a:t>申請單</a:t>
          </a:r>
          <a:r>
            <a:rPr lang="zh-TW" altLang="en-US" b="1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～</a:t>
          </a:r>
          <a:endParaRPr lang="zh-TW" altLang="en-US" b="1" dirty="0">
            <a:solidFill>
              <a:sysClr val="window" lastClr="FFFFFF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865EC989-F00D-4442-A83B-9C9BC1B37A73}" type="parTrans" cxnId="{BDD7C720-A52F-4486-816B-D1641833459D}">
      <dgm:prSet/>
      <dgm:spPr/>
      <dgm:t>
        <a:bodyPr/>
        <a:lstStyle/>
        <a:p>
          <a:endParaRPr lang="zh-TW" altLang="en-US"/>
        </a:p>
      </dgm:t>
    </dgm:pt>
    <dgm:pt modelId="{D6A6BCF1-8060-4A47-8962-2AFDC087BABD}" type="sibTrans" cxnId="{BDD7C720-A52F-4486-816B-D1641833459D}">
      <dgm:prSet/>
      <dgm:spPr>
        <a:xfrm>
          <a:off x="6637258" y="2877859"/>
          <a:ext cx="975121" cy="975121"/>
        </a:xfrm>
        <a:prstGeom prst="downArrow">
          <a:avLst>
            <a:gd name="adj1" fmla="val 55000"/>
            <a:gd name="adj2" fmla="val 45000"/>
          </a:avLst>
        </a:prstGeom>
        <a:solidFill>
          <a:srgbClr val="D8B25C">
            <a:tint val="40000"/>
            <a:alpha val="90000"/>
            <a:hueOff val="7701753"/>
            <a:satOff val="-36518"/>
            <a:lumOff val="-1959"/>
            <a:alphaOff val="0"/>
          </a:srgbClr>
        </a:solidFill>
        <a:ln w="19050" cap="flat" cmpd="sng" algn="ctr">
          <a:solidFill>
            <a:srgbClr val="D8B25C">
              <a:tint val="40000"/>
              <a:alpha val="90000"/>
              <a:hueOff val="7701753"/>
              <a:satOff val="-36518"/>
              <a:lumOff val="-1959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zh-TW" alt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w Cen MT"/>
            <a:ea typeface="微軟正黑體"/>
            <a:cs typeface="+mn-cs"/>
          </a:endParaRPr>
        </a:p>
      </dgm:t>
    </dgm:pt>
    <dgm:pt modelId="{910D7AB2-DBCF-4DD8-8DF9-AC55C08AF44F}">
      <dgm:prSet phldrT="[文字]"/>
      <dgm:spPr>
        <a:xfrm>
          <a:off x="1234439" y="3500437"/>
          <a:ext cx="6995160" cy="1500187"/>
        </a:xfrm>
        <a:prstGeom prst="roundRect">
          <a:avLst>
            <a:gd name="adj" fmla="val 10000"/>
          </a:avLst>
        </a:prstGeom>
        <a:solidFill>
          <a:srgbClr val="D8B25C">
            <a:hueOff val="7484979"/>
            <a:satOff val="-41387"/>
            <a:lumOff val="-3529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b="1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學生實習委員會議進行審核及評估轉換、離退或</a:t>
          </a:r>
          <a:r>
            <a:rPr lang="zh-TW" altLang="en-US" b="1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2" action="ppaction://hlinkfile"/>
            </a:rPr>
            <a:t>終止實習</a:t>
          </a:r>
          <a:endParaRPr lang="zh-TW" altLang="en-US" b="1" dirty="0">
            <a:solidFill>
              <a:sysClr val="window" lastClr="FFFFFF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5AAB3AD9-C8CA-485D-B6A9-78BC27EBA895}" type="parTrans" cxnId="{D47D422F-7D8A-45B2-93CD-7F4ABB0DFC28}">
      <dgm:prSet/>
      <dgm:spPr/>
      <dgm:t>
        <a:bodyPr/>
        <a:lstStyle/>
        <a:p>
          <a:endParaRPr lang="zh-TW" altLang="en-US"/>
        </a:p>
      </dgm:t>
    </dgm:pt>
    <dgm:pt modelId="{2C78A85A-FF89-45AC-9E28-3EB25C1E5DDD}" type="sibTrans" cxnId="{D47D422F-7D8A-45B2-93CD-7F4ABB0DFC28}">
      <dgm:prSet/>
      <dgm:spPr/>
      <dgm:t>
        <a:bodyPr/>
        <a:lstStyle/>
        <a:p>
          <a:endParaRPr lang="zh-TW" altLang="en-US"/>
        </a:p>
      </dgm:t>
    </dgm:pt>
    <dgm:pt modelId="{43EECE77-FF77-4B06-9ABD-0C93D6E774D5}" type="pres">
      <dgm:prSet presAssocID="{DC384984-2FC5-4048-A6F5-8BFBE1D6AD4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DBDB00A-5647-4FDA-8761-62D070AF48D9}" type="pres">
      <dgm:prSet presAssocID="{DC384984-2FC5-4048-A6F5-8BFBE1D6AD47}" presName="dummyMaxCanvas" presStyleCnt="0">
        <dgm:presLayoutVars/>
      </dgm:prSet>
      <dgm:spPr/>
      <dgm:t>
        <a:bodyPr/>
        <a:lstStyle/>
        <a:p>
          <a:endParaRPr lang="zh-TW" altLang="en-US"/>
        </a:p>
      </dgm:t>
    </dgm:pt>
    <dgm:pt modelId="{E09D683F-829E-4E51-963E-BC5A6A77A668}" type="pres">
      <dgm:prSet presAssocID="{DC384984-2FC5-4048-A6F5-8BFBE1D6AD47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04B329B-2718-4727-B0EF-7603B4DD1AFE}" type="pres">
      <dgm:prSet presAssocID="{DC384984-2FC5-4048-A6F5-8BFBE1D6AD4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D6B19E0-1239-46E0-9E7B-C176FCF1B632}" type="pres">
      <dgm:prSet presAssocID="{DC384984-2FC5-4048-A6F5-8BFBE1D6AD4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FA04F94-DA44-434F-8FFC-F5F089F71FE4}" type="pres">
      <dgm:prSet presAssocID="{DC384984-2FC5-4048-A6F5-8BFBE1D6AD4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B302AAF-28CF-464F-8613-3714AE8DD5A4}" type="pres">
      <dgm:prSet presAssocID="{DC384984-2FC5-4048-A6F5-8BFBE1D6AD4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963BF37-881E-43CA-A204-DD00AF17B60A}" type="pres">
      <dgm:prSet presAssocID="{DC384984-2FC5-4048-A6F5-8BFBE1D6AD4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FCAAC28-324E-4260-8D74-DB20A1168F4E}" type="pres">
      <dgm:prSet presAssocID="{DC384984-2FC5-4048-A6F5-8BFBE1D6AD4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12119F-1A98-4AF1-9D93-75FCFC35C30A}" type="pres">
      <dgm:prSet presAssocID="{DC384984-2FC5-4048-A6F5-8BFBE1D6AD4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E626277-7F1F-4FD0-B25C-999F5B1FE0FF}" type="presOf" srcId="{71AA4577-7739-4962-98DD-428A5D40D063}" destId="{A963BF37-881E-43CA-A204-DD00AF17B60A}" srcOrd="1" destOrd="0" presId="urn:microsoft.com/office/officeart/2005/8/layout/vProcess5"/>
    <dgm:cxn modelId="{4C62D1FB-4EBA-4FA5-9A4F-190164580E2D}" type="presOf" srcId="{910D7AB2-DBCF-4DD8-8DF9-AC55C08AF44F}" destId="{7F12119F-1A98-4AF1-9D93-75FCFC35C30A}" srcOrd="1" destOrd="0" presId="urn:microsoft.com/office/officeart/2005/8/layout/vProcess5"/>
    <dgm:cxn modelId="{DC7C7B35-FD2A-431B-A0B3-F8301C589613}" type="presOf" srcId="{5CA7F6C2-4958-4A2A-B573-54F1DA07FBC1}" destId="{AFCAAC28-324E-4260-8D74-DB20A1168F4E}" srcOrd="1" destOrd="0" presId="urn:microsoft.com/office/officeart/2005/8/layout/vProcess5"/>
    <dgm:cxn modelId="{A0188F8E-93E3-4D66-BAE0-2AB74DA9A1AE}" type="presOf" srcId="{910D7AB2-DBCF-4DD8-8DF9-AC55C08AF44F}" destId="{5D6B19E0-1239-46E0-9E7B-C176FCF1B632}" srcOrd="0" destOrd="0" presId="urn:microsoft.com/office/officeart/2005/8/layout/vProcess5"/>
    <dgm:cxn modelId="{D47D422F-7D8A-45B2-93CD-7F4ABB0DFC28}" srcId="{DC384984-2FC5-4048-A6F5-8BFBE1D6AD47}" destId="{910D7AB2-DBCF-4DD8-8DF9-AC55C08AF44F}" srcOrd="2" destOrd="0" parTransId="{5AAB3AD9-C8CA-485D-B6A9-78BC27EBA895}" sibTransId="{2C78A85A-FF89-45AC-9E28-3EB25C1E5DDD}"/>
    <dgm:cxn modelId="{BDD7C720-A52F-4486-816B-D1641833459D}" srcId="{DC384984-2FC5-4048-A6F5-8BFBE1D6AD47}" destId="{5CA7F6C2-4958-4A2A-B573-54F1DA07FBC1}" srcOrd="1" destOrd="0" parTransId="{865EC989-F00D-4442-A83B-9C9BC1B37A73}" sibTransId="{D6A6BCF1-8060-4A47-8962-2AFDC087BABD}"/>
    <dgm:cxn modelId="{311EBA3B-2AC5-4F29-A336-D32A57251D6C}" type="presOf" srcId="{71AA4577-7739-4962-98DD-428A5D40D063}" destId="{E09D683F-829E-4E51-963E-BC5A6A77A668}" srcOrd="0" destOrd="0" presId="urn:microsoft.com/office/officeart/2005/8/layout/vProcess5"/>
    <dgm:cxn modelId="{8A825F6E-D316-48B3-9243-9A2AD1F2E239}" type="presOf" srcId="{D6A6BCF1-8060-4A47-8962-2AFDC087BABD}" destId="{7B302AAF-28CF-464F-8613-3714AE8DD5A4}" srcOrd="0" destOrd="0" presId="urn:microsoft.com/office/officeart/2005/8/layout/vProcess5"/>
    <dgm:cxn modelId="{2CDC3147-AC57-4635-B218-7D04BB547766}" type="presOf" srcId="{DC384984-2FC5-4048-A6F5-8BFBE1D6AD47}" destId="{43EECE77-FF77-4B06-9ABD-0C93D6E774D5}" srcOrd="0" destOrd="0" presId="urn:microsoft.com/office/officeart/2005/8/layout/vProcess5"/>
    <dgm:cxn modelId="{2432F98E-4AA3-4F3D-B080-4FD8D907F3E8}" type="presOf" srcId="{5CA7F6C2-4958-4A2A-B573-54F1DA07FBC1}" destId="{A04B329B-2718-4727-B0EF-7603B4DD1AFE}" srcOrd="0" destOrd="0" presId="urn:microsoft.com/office/officeart/2005/8/layout/vProcess5"/>
    <dgm:cxn modelId="{C434A303-DA2D-4F2C-9EEB-2E5A365B7EFB}" srcId="{DC384984-2FC5-4048-A6F5-8BFBE1D6AD47}" destId="{71AA4577-7739-4962-98DD-428A5D40D063}" srcOrd="0" destOrd="0" parTransId="{4F84BD66-306B-4D5F-A34B-25FEF496B2FD}" sibTransId="{7F2268F8-96A2-4D65-9F46-CF4D60EA23A7}"/>
    <dgm:cxn modelId="{B7D3731F-31CF-4E1E-84EA-786D8C082866}" type="presOf" srcId="{7F2268F8-96A2-4D65-9F46-CF4D60EA23A7}" destId="{EFA04F94-DA44-434F-8FFC-F5F089F71FE4}" srcOrd="0" destOrd="0" presId="urn:microsoft.com/office/officeart/2005/8/layout/vProcess5"/>
    <dgm:cxn modelId="{143F02CA-557F-4E63-9C3C-A004BB89E69D}" type="presParOf" srcId="{43EECE77-FF77-4B06-9ABD-0C93D6E774D5}" destId="{EDBDB00A-5647-4FDA-8761-62D070AF48D9}" srcOrd="0" destOrd="0" presId="urn:microsoft.com/office/officeart/2005/8/layout/vProcess5"/>
    <dgm:cxn modelId="{9AEB5160-3841-4C42-AF08-FE2D40201F0F}" type="presParOf" srcId="{43EECE77-FF77-4B06-9ABD-0C93D6E774D5}" destId="{E09D683F-829E-4E51-963E-BC5A6A77A668}" srcOrd="1" destOrd="0" presId="urn:microsoft.com/office/officeart/2005/8/layout/vProcess5"/>
    <dgm:cxn modelId="{AC0DEE1A-692C-4D01-81EA-AF04A4C0C16F}" type="presParOf" srcId="{43EECE77-FF77-4B06-9ABD-0C93D6E774D5}" destId="{A04B329B-2718-4727-B0EF-7603B4DD1AFE}" srcOrd="2" destOrd="0" presId="urn:microsoft.com/office/officeart/2005/8/layout/vProcess5"/>
    <dgm:cxn modelId="{ECF121B4-432E-4999-B4A8-56DA44652CD6}" type="presParOf" srcId="{43EECE77-FF77-4B06-9ABD-0C93D6E774D5}" destId="{5D6B19E0-1239-46E0-9E7B-C176FCF1B632}" srcOrd="3" destOrd="0" presId="urn:microsoft.com/office/officeart/2005/8/layout/vProcess5"/>
    <dgm:cxn modelId="{77123D67-FEE7-462E-A543-7F384CDE7C58}" type="presParOf" srcId="{43EECE77-FF77-4B06-9ABD-0C93D6E774D5}" destId="{EFA04F94-DA44-434F-8FFC-F5F089F71FE4}" srcOrd="4" destOrd="0" presId="urn:microsoft.com/office/officeart/2005/8/layout/vProcess5"/>
    <dgm:cxn modelId="{671EEFB1-C87A-46E9-B2CF-491C7F5048CC}" type="presParOf" srcId="{43EECE77-FF77-4B06-9ABD-0C93D6E774D5}" destId="{7B302AAF-28CF-464F-8613-3714AE8DD5A4}" srcOrd="5" destOrd="0" presId="urn:microsoft.com/office/officeart/2005/8/layout/vProcess5"/>
    <dgm:cxn modelId="{6A2DAAAB-844A-46D0-BD53-B4868B99A609}" type="presParOf" srcId="{43EECE77-FF77-4B06-9ABD-0C93D6E774D5}" destId="{A963BF37-881E-43CA-A204-DD00AF17B60A}" srcOrd="6" destOrd="0" presId="urn:microsoft.com/office/officeart/2005/8/layout/vProcess5"/>
    <dgm:cxn modelId="{22BE5BEE-E69B-4FAA-A9A1-B81B4D2AE55F}" type="presParOf" srcId="{43EECE77-FF77-4B06-9ABD-0C93D6E774D5}" destId="{AFCAAC28-324E-4260-8D74-DB20A1168F4E}" srcOrd="7" destOrd="0" presId="urn:microsoft.com/office/officeart/2005/8/layout/vProcess5"/>
    <dgm:cxn modelId="{9ECD1831-88BF-452B-A287-4DABAAFDE419}" type="presParOf" srcId="{43EECE77-FF77-4B06-9ABD-0C93D6E774D5}" destId="{7F12119F-1A98-4AF1-9D93-75FCFC35C30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5ED1D6-040D-439D-851D-B19168EE9748}">
      <dsp:nvSpPr>
        <dsp:cNvPr id="0" name=""/>
        <dsp:cNvSpPr/>
      </dsp:nvSpPr>
      <dsp:spPr>
        <a:xfrm rot="5400000">
          <a:off x="-278341" y="278936"/>
          <a:ext cx="1855612" cy="129892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前置準備</a:t>
          </a:r>
          <a:endParaRPr lang="zh-TW" altLang="en-US" sz="24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-5400000">
        <a:off x="1" y="650058"/>
        <a:ext cx="1298928" cy="556684"/>
      </dsp:txXfrm>
    </dsp:sp>
    <dsp:sp modelId="{2165F0FC-19D3-478C-A1A2-178445ECDA65}">
      <dsp:nvSpPr>
        <dsp:cNvPr id="0" name=""/>
        <dsp:cNvSpPr/>
      </dsp:nvSpPr>
      <dsp:spPr>
        <a:xfrm rot="5400000">
          <a:off x="4161190" y="-2861666"/>
          <a:ext cx="1206148" cy="69306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en-US" altLang="zh-TW" sz="1800" b="1" kern="1200" dirty="0" smtClean="0"/>
            <a:t>. </a:t>
          </a:r>
          <a:r>
            <a:rPr lang="zh-TW" altLang="en-US" sz="18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實習機構評估及篩選。</a:t>
          </a:r>
          <a:endParaRPr lang="zh-TW" altLang="en-US" sz="18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b="1" kern="1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</a:t>
          </a:r>
          <a:r>
            <a:rPr lang="en-US" altLang="zh-TW" sz="18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.</a:t>
          </a:r>
          <a:r>
            <a:rPr lang="zh-TW" altLang="en-US" sz="18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實習機構簽訂實習合約</a:t>
          </a:r>
          <a:r>
            <a:rPr lang="en-US" altLang="zh-TW" sz="18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18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一般型合約與工作型合約</a:t>
          </a:r>
          <a:r>
            <a:rPr lang="en-US" altLang="zh-TW" sz="1800" b="0" kern="1200" dirty="0" smtClean="0">
              <a:ln>
                <a:noFill/>
              </a:ln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r>
            <a:rPr lang="zh-TW" altLang="en-US" sz="1800" b="1" kern="1200" dirty="0" smtClean="0">
              <a:ln>
                <a:noFill/>
              </a:ln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  <a:endParaRPr lang="zh-TW" altLang="en-US" sz="1800" b="1" kern="1200" dirty="0">
            <a:ln>
              <a:noFill/>
            </a:ln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b="1" kern="1200" dirty="0" smtClean="0">
              <a:ln>
                <a:noFill/>
              </a:ln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3. </a:t>
          </a:r>
          <a:r>
            <a:rPr lang="zh-TW" altLang="en-US" sz="1800" b="1" kern="1200" dirty="0" smtClean="0">
              <a:ln>
                <a:noFill/>
              </a:ln>
              <a:latin typeface="標楷體" panose="03000509000000000000" pitchFamily="65" charset="-120"/>
              <a:ea typeface="標楷體" panose="03000509000000000000" pitchFamily="65" charset="-120"/>
            </a:rPr>
            <a:t>繳交評估表、合約及家長同意書至系辦</a:t>
          </a:r>
          <a:r>
            <a:rPr lang="zh-TW" altLang="en-US" sz="18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  <a:endParaRPr lang="zh-TW" altLang="en-US" sz="18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-5400000">
        <a:off x="1298929" y="59474"/>
        <a:ext cx="6871792" cy="1088390"/>
      </dsp:txXfrm>
    </dsp:sp>
    <dsp:sp modelId="{2EE85FFF-508B-4FC6-BBD1-1F6FC4AD8424}">
      <dsp:nvSpPr>
        <dsp:cNvPr id="0" name=""/>
        <dsp:cNvSpPr/>
      </dsp:nvSpPr>
      <dsp:spPr>
        <a:xfrm rot="5400000">
          <a:off x="-278341" y="1942823"/>
          <a:ext cx="1855612" cy="129892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系辦作業</a:t>
          </a:r>
          <a:endParaRPr lang="zh-TW" altLang="en-US" sz="24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-5400000">
        <a:off x="1" y="2313945"/>
        <a:ext cx="1298928" cy="556684"/>
      </dsp:txXfrm>
    </dsp:sp>
    <dsp:sp modelId="{AA0CB1C0-A939-4475-AA6A-8FF4282B65FA}">
      <dsp:nvSpPr>
        <dsp:cNvPr id="0" name=""/>
        <dsp:cNvSpPr/>
      </dsp:nvSpPr>
      <dsp:spPr>
        <a:xfrm rot="5400000">
          <a:off x="4161190" y="-1197779"/>
          <a:ext cx="1206148" cy="69306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b="1" kern="1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1.</a:t>
          </a:r>
          <a:r>
            <a:rPr lang="zh-TW" altLang="en-US" sz="18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資料彙整與造冊。</a:t>
          </a:r>
          <a:endParaRPr lang="zh-TW" altLang="en-US" sz="18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2.</a:t>
          </a:r>
          <a:r>
            <a:rPr lang="zh-TW" altLang="en-US" sz="18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學生保險作業。</a:t>
          </a:r>
          <a:endParaRPr lang="zh-TW" altLang="en-US" sz="18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en-US" sz="18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選課作業。</a:t>
          </a:r>
          <a:endParaRPr lang="zh-TW" altLang="en-US" sz="18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-5400000">
        <a:off x="1298929" y="1723361"/>
        <a:ext cx="6871792" cy="1088390"/>
      </dsp:txXfrm>
    </dsp:sp>
    <dsp:sp modelId="{BDC96CF3-C378-4110-B023-9367FE143669}">
      <dsp:nvSpPr>
        <dsp:cNvPr id="0" name=""/>
        <dsp:cNvSpPr/>
      </dsp:nvSpPr>
      <dsp:spPr>
        <a:xfrm rot="5400000">
          <a:off x="-278341" y="3606710"/>
          <a:ext cx="1855612" cy="129892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實習去</a:t>
          </a:r>
          <a:endParaRPr lang="zh-TW" altLang="en-US" sz="24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-5400000">
        <a:off x="1" y="3977832"/>
        <a:ext cx="1298928" cy="556684"/>
      </dsp:txXfrm>
    </dsp:sp>
    <dsp:sp modelId="{14E7DF3C-1B4E-40C5-969E-087C973CF642}">
      <dsp:nvSpPr>
        <dsp:cNvPr id="0" name=""/>
        <dsp:cNvSpPr/>
      </dsp:nvSpPr>
      <dsp:spPr>
        <a:xfrm rot="5400000">
          <a:off x="4161190" y="466107"/>
          <a:ext cx="1206148" cy="69306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暑期實習：</a:t>
          </a:r>
          <a:r>
            <a:rPr lang="en-US" altLang="zh-TW" sz="24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113/07/01~113/08/23</a:t>
          </a:r>
          <a:r>
            <a:rPr lang="en-US" altLang="zh-TW" sz="2400" b="1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en-US" altLang="zh-TW" sz="24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8</a:t>
          </a:r>
          <a:r>
            <a:rPr lang="zh-TW" altLang="en-US" sz="2400" b="1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週</a:t>
          </a:r>
          <a:r>
            <a:rPr lang="en-US" altLang="zh-TW" sz="24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320</a:t>
          </a:r>
          <a:r>
            <a:rPr lang="zh-TW" altLang="en-US" sz="2400" b="1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小時</a:t>
          </a:r>
          <a:r>
            <a:rPr lang="en-US" altLang="zh-TW" sz="2400" b="1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endParaRPr lang="zh-TW" altLang="en-US" sz="2400" b="1" kern="1200" dirty="0">
            <a:solidFill>
              <a:srgbClr val="FF0000"/>
            </a:solidFill>
            <a:latin typeface="標楷體" panose="03000509000000000000" pitchFamily="65" charset="-120"/>
            <a:ea typeface="標楷體" panose="03000509000000000000" pitchFamily="65" charset="-12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全學期實習：</a:t>
          </a:r>
          <a:r>
            <a:rPr lang="en-US" altLang="zh-TW" sz="24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114/02/03~114/06/06</a:t>
          </a:r>
          <a:r>
            <a:rPr lang="en-US" altLang="zh-TW" sz="2400" b="1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en-US" altLang="zh-TW" sz="24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18</a:t>
          </a:r>
          <a:r>
            <a:rPr lang="zh-TW" altLang="en-US" sz="2400" b="1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週</a:t>
          </a:r>
          <a:r>
            <a:rPr lang="en-US" altLang="zh-TW" sz="24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720</a:t>
          </a:r>
          <a:r>
            <a:rPr lang="zh-TW" altLang="en-US" sz="2400" b="1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小時</a:t>
          </a:r>
          <a:r>
            <a:rPr lang="en-US" altLang="zh-TW" sz="2400" b="1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endParaRPr lang="zh-TW" altLang="en-US" sz="2400" b="1" kern="1200" dirty="0">
            <a:solidFill>
              <a:srgbClr val="FF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-5400000">
        <a:off x="1298929" y="3387248"/>
        <a:ext cx="6871792" cy="10883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3E35C-B229-4AB4-A21B-8DDF90D3BFDE}">
      <dsp:nvSpPr>
        <dsp:cNvPr id="0" name=""/>
        <dsp:cNvSpPr/>
      </dsp:nvSpPr>
      <dsp:spPr>
        <a:xfrm>
          <a:off x="0" y="-36003"/>
          <a:ext cx="6487200" cy="93322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實習機構評估及篩選</a:t>
          </a:r>
          <a:r>
            <a:rPr lang="en-US" altLang="zh-TW" sz="24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(</a:t>
          </a:r>
          <a:r>
            <a:rPr lang="zh-TW" altLang="en-US" sz="24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由各實務專題指導教師負責</a:t>
          </a:r>
          <a:r>
            <a:rPr lang="en-US" altLang="zh-TW" sz="24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)</a:t>
          </a:r>
          <a:r>
            <a:rPr lang="en-US" altLang="zh-TW" sz="2400" b="1" kern="1200" dirty="0" smtClean="0">
              <a:latin typeface="標楷體"/>
              <a:ea typeface="標楷體"/>
              <a:cs typeface="+mn-cs"/>
            </a:rPr>
            <a:t>【</a:t>
          </a:r>
          <a:r>
            <a:rPr lang="zh-TW" altLang="en-US" sz="24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1" action="ppaction://hlinkfile"/>
            </a:rPr>
            <a:t>實習機構評估表</a:t>
          </a:r>
          <a:r>
            <a:rPr lang="en-US" altLang="zh-TW" sz="24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】</a:t>
          </a:r>
          <a:endParaRPr lang="zh-TW" altLang="en-US" sz="2400" b="1" kern="1200" dirty="0"/>
        </a:p>
      </dsp:txBody>
      <dsp:txXfrm>
        <a:off x="27333" y="-8670"/>
        <a:ext cx="5370992" cy="878557"/>
      </dsp:txXfrm>
    </dsp:sp>
    <dsp:sp modelId="{70EB84C2-62BC-423E-BC2A-6D4490B1600B}">
      <dsp:nvSpPr>
        <dsp:cNvPr id="0" name=""/>
        <dsp:cNvSpPr/>
      </dsp:nvSpPr>
      <dsp:spPr>
        <a:xfrm>
          <a:off x="484433" y="970668"/>
          <a:ext cx="6487200" cy="1045555"/>
        </a:xfrm>
        <a:prstGeom prst="roundRect">
          <a:avLst>
            <a:gd name="adj" fmla="val 10000"/>
          </a:avLst>
        </a:prstGeom>
        <a:solidFill>
          <a:schemeClr val="accent2">
            <a:hueOff val="704463"/>
            <a:satOff val="-5041"/>
            <a:lumOff val="-2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進行實習合約及家長同意書簽訂</a:t>
          </a:r>
          <a:r>
            <a:rPr lang="en-US" altLang="zh-TW" sz="22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(</a:t>
          </a:r>
          <a:r>
            <a:rPr lang="zh-TW" altLang="en-US" sz="22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校外實習合約</a:t>
          </a:r>
          <a:r>
            <a:rPr lang="en-US" altLang="zh-TW" sz="2200" b="1" kern="1200" dirty="0" smtClean="0">
              <a:latin typeface="標楷體"/>
              <a:ea typeface="標楷體"/>
              <a:cs typeface="+mn-cs"/>
            </a:rPr>
            <a:t>【</a:t>
          </a:r>
          <a:r>
            <a:rPr lang="zh-TW" altLang="en-US" sz="2200" b="1" kern="12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2" action="ppaction://hlinkfile"/>
            </a:rPr>
            <a:t>一般型</a:t>
          </a:r>
          <a:r>
            <a:rPr lang="en-US" altLang="zh-TW" sz="2200" b="1" kern="1200" dirty="0" smtClean="0">
              <a:latin typeface="新細明體"/>
              <a:ea typeface="新細明體"/>
              <a:cs typeface="+mn-cs"/>
            </a:rPr>
            <a:t>】</a:t>
          </a:r>
          <a:r>
            <a:rPr lang="zh-TW" altLang="en-US" sz="2200" b="1" kern="1200" dirty="0" smtClean="0">
              <a:latin typeface="新細明體"/>
              <a:ea typeface="新細明體"/>
              <a:cs typeface="+mn-cs"/>
            </a:rPr>
            <a:t>、</a:t>
          </a:r>
          <a:r>
            <a:rPr lang="en-US" altLang="zh-TW" sz="2200" b="1" kern="1200" dirty="0" smtClean="0">
              <a:latin typeface="標楷體"/>
              <a:ea typeface="標楷體"/>
              <a:cs typeface="+mn-cs"/>
            </a:rPr>
            <a:t>【</a:t>
          </a:r>
          <a:r>
            <a:rPr lang="zh-TW" altLang="en-US" sz="2200" b="1" kern="1200" dirty="0" smtClean="0">
              <a:latin typeface="標楷體"/>
              <a:ea typeface="標楷體"/>
              <a:cs typeface="+mn-cs"/>
              <a:hlinkClick xmlns:r="http://schemas.openxmlformats.org/officeDocument/2006/relationships" r:id="rId3" action="ppaction://hlinkfile"/>
            </a:rPr>
            <a:t>工作型</a:t>
          </a:r>
          <a:r>
            <a:rPr lang="en-US" altLang="zh-TW" sz="2200" b="1" kern="1200" dirty="0" smtClean="0">
              <a:latin typeface="標楷體"/>
              <a:ea typeface="標楷體"/>
              <a:cs typeface="+mn-cs"/>
            </a:rPr>
            <a:t>】</a:t>
          </a:r>
          <a:r>
            <a:rPr lang="zh-TW" altLang="en-US" sz="22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及</a:t>
          </a:r>
          <a:r>
            <a:rPr lang="zh-TW" altLang="en-US" sz="22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4" action="ppaction://hlinkfile"/>
            </a:rPr>
            <a:t>家長同意書</a:t>
          </a:r>
          <a:r>
            <a:rPr lang="en-US" altLang="zh-TW" sz="22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)</a:t>
          </a:r>
          <a:endParaRPr lang="zh-TW" altLang="en-US" sz="2200" b="1" kern="1200" dirty="0"/>
        </a:p>
      </dsp:txBody>
      <dsp:txXfrm>
        <a:off x="515056" y="1001291"/>
        <a:ext cx="5334925" cy="984309"/>
      </dsp:txXfrm>
    </dsp:sp>
    <dsp:sp modelId="{FD43BB1D-FBBB-4891-9B48-7EEEE77A2FDA}">
      <dsp:nvSpPr>
        <dsp:cNvPr id="0" name=""/>
        <dsp:cNvSpPr/>
      </dsp:nvSpPr>
      <dsp:spPr>
        <a:xfrm>
          <a:off x="936107" y="2089672"/>
          <a:ext cx="6487200" cy="933223"/>
        </a:xfrm>
        <a:prstGeom prst="roundRect">
          <a:avLst>
            <a:gd name="adj" fmla="val 10000"/>
          </a:avLst>
        </a:prstGeom>
        <a:solidFill>
          <a:schemeClr val="accent2">
            <a:hueOff val="1408926"/>
            <a:satOff val="-10081"/>
            <a:lumOff val="-5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至實習機構報到並回傳報到確認單</a:t>
          </a:r>
          <a:r>
            <a:rPr lang="en-US" altLang="zh-TW" sz="2400" b="1" kern="1200" dirty="0" smtClean="0">
              <a:latin typeface="標楷體"/>
              <a:ea typeface="標楷體"/>
              <a:cs typeface="+mn-cs"/>
            </a:rPr>
            <a:t>【</a:t>
          </a:r>
          <a:r>
            <a:rPr lang="zh-TW" altLang="en-US" sz="24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5" action="ppaction://hlinkfile"/>
            </a:rPr>
            <a:t>報到確認單</a:t>
          </a:r>
          <a:r>
            <a:rPr lang="en-US" altLang="zh-TW" sz="24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】</a:t>
          </a:r>
          <a:endParaRPr lang="zh-TW" altLang="en-US" sz="2400" b="1" kern="1200" dirty="0"/>
        </a:p>
      </dsp:txBody>
      <dsp:txXfrm>
        <a:off x="963440" y="2117005"/>
        <a:ext cx="5341505" cy="878557"/>
      </dsp:txXfrm>
    </dsp:sp>
    <dsp:sp modelId="{72C820FB-8B89-4FC6-AC39-431C1AB7B7B7}">
      <dsp:nvSpPr>
        <dsp:cNvPr id="0" name=""/>
        <dsp:cNvSpPr/>
      </dsp:nvSpPr>
      <dsp:spPr>
        <a:xfrm>
          <a:off x="1440132" y="3096349"/>
          <a:ext cx="6487200" cy="933223"/>
        </a:xfrm>
        <a:prstGeom prst="roundRect">
          <a:avLst>
            <a:gd name="adj" fmla="val 10000"/>
          </a:avLst>
        </a:prstGeom>
        <a:solidFill>
          <a:schemeClr val="accent2">
            <a:hueOff val="2113389"/>
            <a:satOff val="-15122"/>
            <a:lumOff val="-8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定期上傳</a:t>
          </a:r>
          <a:r>
            <a:rPr lang="zh-TW" altLang="en-US" sz="24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6" action="ppaction://hlinkfile"/>
            </a:rPr>
            <a:t>實習週誌</a:t>
          </a:r>
          <a:r>
            <a:rPr lang="en-US" altLang="zh-TW" sz="2400" b="1" kern="1200" dirty="0" smtClean="0">
              <a:latin typeface="標楷體"/>
              <a:ea typeface="標楷體"/>
              <a:cs typeface="+mn-cs"/>
            </a:rPr>
            <a:t>【</a:t>
          </a:r>
          <a:r>
            <a:rPr lang="zh-TW" altLang="en-US" sz="24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週誌格式</a:t>
          </a:r>
          <a:r>
            <a:rPr lang="en-US" altLang="zh-TW" sz="24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word</a:t>
          </a:r>
          <a:r>
            <a:rPr lang="zh-TW" altLang="en-US" sz="24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檔</a:t>
          </a:r>
          <a:r>
            <a:rPr lang="en-US" altLang="zh-TW" sz="24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】</a:t>
          </a:r>
          <a:endParaRPr lang="zh-TW" altLang="en-US" sz="2400" b="1" kern="1200" dirty="0"/>
        </a:p>
      </dsp:txBody>
      <dsp:txXfrm>
        <a:off x="1467465" y="3123682"/>
        <a:ext cx="5341505" cy="878557"/>
      </dsp:txXfrm>
    </dsp:sp>
    <dsp:sp modelId="{449BBE2F-61F2-4C65-99CA-6F65DDFDF157}">
      <dsp:nvSpPr>
        <dsp:cNvPr id="0" name=""/>
        <dsp:cNvSpPr/>
      </dsp:nvSpPr>
      <dsp:spPr>
        <a:xfrm>
          <a:off x="1937735" y="4143341"/>
          <a:ext cx="6487200" cy="1077238"/>
        </a:xfrm>
        <a:prstGeom prst="roundRect">
          <a:avLst>
            <a:gd name="adj" fmla="val 10000"/>
          </a:avLst>
        </a:prstGeom>
        <a:solidFill>
          <a:schemeClr val="accent2">
            <a:hueOff val="2817852"/>
            <a:satOff val="-20162"/>
            <a:lumOff val="-1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繳交</a:t>
          </a:r>
          <a:r>
            <a:rPr lang="zh-TW" altLang="en-US" sz="22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7" action="ppaction://hlinkfile"/>
            </a:rPr>
            <a:t>期末報告</a:t>
          </a:r>
          <a:r>
            <a:rPr lang="zh-TW" altLang="en-US" sz="2200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、</a:t>
          </a:r>
          <a:r>
            <a:rPr lang="zh-TW" altLang="en-US" sz="2200" b="1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8" action="ppaction://hlinkfile"/>
            </a:rPr>
            <a:t>實習證明書</a:t>
          </a:r>
          <a:r>
            <a:rPr lang="zh-TW" altLang="en-US" sz="2200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、工程認證問卷</a:t>
          </a:r>
          <a:r>
            <a:rPr lang="en-US" altLang="zh-TW" sz="2200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(</a:t>
          </a:r>
          <a:r>
            <a:rPr lang="zh-TW" altLang="en-US" sz="2200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按期末報告規定書寫</a:t>
          </a:r>
          <a:r>
            <a:rPr lang="zh-TW" altLang="en-US" sz="2200" kern="1200" dirty="0" smtClean="0">
              <a:latin typeface="標楷體"/>
              <a:ea typeface="標楷體"/>
              <a:cs typeface="+mn-cs"/>
            </a:rPr>
            <a:t>、實習證明書、問卷及課程關聯表</a:t>
          </a:r>
          <a:r>
            <a:rPr lang="en-US" altLang="zh-TW" sz="2200" kern="1200" dirty="0" smtClean="0">
              <a:latin typeface="標楷體"/>
              <a:ea typeface="標楷體"/>
              <a:cs typeface="+mn-cs"/>
            </a:rPr>
            <a:t>)</a:t>
          </a:r>
          <a:endParaRPr lang="zh-TW" altLang="en-US" sz="2200" kern="1200" dirty="0"/>
        </a:p>
      </dsp:txBody>
      <dsp:txXfrm>
        <a:off x="1969286" y="4174892"/>
        <a:ext cx="5333069" cy="1014136"/>
      </dsp:txXfrm>
    </dsp:sp>
    <dsp:sp modelId="{9D2AD474-9A3C-44E6-A3E9-74480EE18D05}">
      <dsp:nvSpPr>
        <dsp:cNvPr id="0" name=""/>
        <dsp:cNvSpPr/>
      </dsp:nvSpPr>
      <dsp:spPr>
        <a:xfrm>
          <a:off x="5880605" y="645767"/>
          <a:ext cx="606595" cy="60659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700" kern="1200"/>
        </a:p>
      </dsp:txBody>
      <dsp:txXfrm>
        <a:off x="6017089" y="645767"/>
        <a:ext cx="333627" cy="456463"/>
      </dsp:txXfrm>
    </dsp:sp>
    <dsp:sp modelId="{65C0F4DE-B075-48A2-B1E5-C0BE4AD98E76}">
      <dsp:nvSpPr>
        <dsp:cNvPr id="0" name=""/>
        <dsp:cNvSpPr/>
      </dsp:nvSpPr>
      <dsp:spPr>
        <a:xfrm>
          <a:off x="6365039" y="1708606"/>
          <a:ext cx="606595" cy="60659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993729"/>
            <a:satOff val="-6058"/>
            <a:lumOff val="-39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993729"/>
              <a:satOff val="-6058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700" kern="1200"/>
        </a:p>
      </dsp:txBody>
      <dsp:txXfrm>
        <a:off x="6501523" y="1708606"/>
        <a:ext cx="333627" cy="456463"/>
      </dsp:txXfrm>
    </dsp:sp>
    <dsp:sp modelId="{C7590AE4-C307-4D6D-9596-CE76B7EA264A}">
      <dsp:nvSpPr>
        <dsp:cNvPr id="0" name=""/>
        <dsp:cNvSpPr/>
      </dsp:nvSpPr>
      <dsp:spPr>
        <a:xfrm>
          <a:off x="6849472" y="2755890"/>
          <a:ext cx="606595" cy="60659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987459"/>
            <a:satOff val="-12116"/>
            <a:lumOff val="-785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987459"/>
              <a:satOff val="-12116"/>
              <a:lumOff val="-7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700" kern="1200"/>
        </a:p>
      </dsp:txBody>
      <dsp:txXfrm>
        <a:off x="6985956" y="2755890"/>
        <a:ext cx="333627" cy="456463"/>
      </dsp:txXfrm>
    </dsp:sp>
    <dsp:sp modelId="{D722717E-A618-4AEF-8C05-A4B458D16045}">
      <dsp:nvSpPr>
        <dsp:cNvPr id="0" name=""/>
        <dsp:cNvSpPr/>
      </dsp:nvSpPr>
      <dsp:spPr>
        <a:xfrm>
          <a:off x="7333906" y="3829097"/>
          <a:ext cx="606595" cy="60659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2981188"/>
            <a:satOff val="-18174"/>
            <a:lumOff val="-1177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2981188"/>
              <a:satOff val="-18174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700" kern="1200"/>
        </a:p>
      </dsp:txBody>
      <dsp:txXfrm>
        <a:off x="7470390" y="3829097"/>
        <a:ext cx="333627" cy="4564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F75623-0217-4F62-B4B6-E8690D4C889A}">
      <dsp:nvSpPr>
        <dsp:cNvPr id="0" name=""/>
        <dsp:cNvSpPr/>
      </dsp:nvSpPr>
      <dsp:spPr>
        <a:xfrm rot="5400000">
          <a:off x="-220052" y="265040"/>
          <a:ext cx="1467016" cy="1026911"/>
        </a:xfrm>
        <a:prstGeom prst="chevron">
          <a:avLst/>
        </a:prstGeom>
        <a:solidFill>
          <a:srgbClr val="DD8047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DD804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教師</a:t>
          </a:r>
          <a:endParaRPr lang="zh-TW" altLang="en-US" sz="1900" b="1" kern="1200" dirty="0">
            <a:solidFill>
              <a:sysClr val="window" lastClr="FFFFFF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sp:txBody>
      <dsp:txXfrm rot="-5400000">
        <a:off x="1" y="558444"/>
        <a:ext cx="1026911" cy="440105"/>
      </dsp:txXfrm>
    </dsp:sp>
    <dsp:sp modelId="{F50D86DF-0D41-4EC9-A91F-4B57C5232A0B}">
      <dsp:nvSpPr>
        <dsp:cNvPr id="0" name=""/>
        <dsp:cNvSpPr/>
      </dsp:nvSpPr>
      <dsp:spPr>
        <a:xfrm rot="5400000">
          <a:off x="4114948" y="-3007740"/>
          <a:ext cx="953560" cy="7128895"/>
        </a:xfrm>
        <a:prstGeom prst="round2Same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實地訪視並作成</a:t>
          </a:r>
          <a:r>
            <a:rPr lang="zh-TW" altLang="en-US" sz="1800" kern="12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輔導紀錄</a:t>
          </a:r>
          <a:r>
            <a:rPr lang="zh-TW" altLang="en-US" sz="1800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，最少</a:t>
          </a:r>
          <a:r>
            <a:rPr lang="zh-TW" altLang="en-US" sz="1800" kern="12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二次</a:t>
          </a:r>
          <a:r>
            <a:rPr lang="zh-TW" altLang="en-US" sz="1800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</a:t>
          </a:r>
          <a:r>
            <a:rPr lang="en-US" altLang="zh-TW" sz="1800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(</a:t>
          </a:r>
          <a:r>
            <a:rPr lang="zh-TW" altLang="en-US" sz="1800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實習結束後整理完成請送至系辦留存</a:t>
          </a:r>
          <a:r>
            <a:rPr lang="en-US" altLang="zh-TW" sz="1800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)</a:t>
          </a:r>
          <a:endParaRPr lang="zh-TW" altLang="en-US" sz="1800" kern="1200" dirty="0"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期末報告成績及登錄。</a:t>
          </a:r>
          <a:endParaRPr lang="zh-TW" altLang="en-US" sz="1800" kern="1200" dirty="0"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sp:txBody>
      <dsp:txXfrm rot="-5400000">
        <a:off x="1027281" y="126476"/>
        <a:ext cx="7082346" cy="860462"/>
      </dsp:txXfrm>
    </dsp:sp>
    <dsp:sp modelId="{4322C64D-CB23-486F-BAEA-5A2D96DEBECD}">
      <dsp:nvSpPr>
        <dsp:cNvPr id="0" name=""/>
        <dsp:cNvSpPr/>
      </dsp:nvSpPr>
      <dsp:spPr>
        <a:xfrm rot="5400000">
          <a:off x="-648399" y="2014738"/>
          <a:ext cx="2323710" cy="1026911"/>
        </a:xfrm>
        <a:prstGeom prst="chevron">
          <a:avLst/>
        </a:prstGeom>
        <a:solidFill>
          <a:srgbClr val="DD8047">
            <a:hueOff val="1373170"/>
            <a:satOff val="-24404"/>
            <a:lumOff val="785"/>
            <a:alphaOff val="0"/>
          </a:srgbClr>
        </a:solidFill>
        <a:ln w="19050" cap="flat" cmpd="sng" algn="ctr">
          <a:solidFill>
            <a:srgbClr val="DD8047">
              <a:hueOff val="1373170"/>
              <a:satOff val="-24404"/>
              <a:lumOff val="785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學生</a:t>
          </a:r>
          <a:endParaRPr lang="zh-TW" altLang="en-US" sz="1900" b="1" kern="1200" dirty="0">
            <a:solidFill>
              <a:sysClr val="window" lastClr="FFFFFF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sp:txBody>
      <dsp:txXfrm rot="-5400000">
        <a:off x="0" y="1879795"/>
        <a:ext cx="1026911" cy="1296799"/>
      </dsp:txXfrm>
    </dsp:sp>
    <dsp:sp modelId="{E78CB578-70DE-4BCF-93E3-F06626188B33}">
      <dsp:nvSpPr>
        <dsp:cNvPr id="0" name=""/>
        <dsp:cNvSpPr/>
      </dsp:nvSpPr>
      <dsp:spPr>
        <a:xfrm rot="5400000">
          <a:off x="3489988" y="-1172431"/>
          <a:ext cx="2457345" cy="7401261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9050" cap="flat" cmpd="sng" algn="ctr">
          <a:solidFill>
            <a:srgbClr val="DD8047">
              <a:hueOff val="1373170"/>
              <a:satOff val="-24404"/>
              <a:lumOff val="785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1.</a:t>
          </a:r>
          <a:r>
            <a:rPr lang="zh-TW" altLang="en-US" sz="1800" kern="12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報到確認單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    報到第一天必回傳～</a:t>
          </a: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fax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、</a:t>
          </a: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mail...etc.</a:t>
          </a:r>
          <a:endParaRPr lang="zh-TW" altLang="en-US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</a:t>
          </a: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.</a:t>
          </a:r>
          <a:r>
            <a:rPr lang="zh-TW" altLang="en-US" sz="1800" kern="12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實習週誌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     上傳</a:t>
          </a:r>
          <a:r>
            <a:rPr lang="zh-TW" altLang="en-US" sz="1800" kern="1200" dirty="0" smtClean="0">
              <a:ln>
                <a:noFill/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校外實習平台</a:t>
          </a: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(</a:t>
          </a:r>
          <a:r>
            <a:rPr lang="zh-TW" altLang="en-US" sz="1800" b="0" kern="1200" dirty="0" smtClean="0">
              <a:solidFill>
                <a:srgbClr val="FF33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每週必上傳，暑期</a:t>
          </a:r>
          <a:r>
            <a:rPr lang="en-US" altLang="zh-TW" sz="1800" b="0" kern="1200" dirty="0" smtClean="0">
              <a:solidFill>
                <a:srgbClr val="FF33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8</a:t>
          </a:r>
          <a:r>
            <a:rPr lang="zh-TW" altLang="en-US" sz="1800" b="0" kern="1200" dirty="0" smtClean="0">
              <a:solidFill>
                <a:srgbClr val="FF33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篇</a:t>
          </a:r>
          <a:r>
            <a:rPr lang="zh-TW" altLang="en-US" sz="1800" b="1" kern="1200" dirty="0" smtClean="0">
              <a:solidFill>
                <a:srgbClr val="FF33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／</a:t>
          </a:r>
          <a:r>
            <a:rPr lang="zh-TW" altLang="en-US" sz="1800" b="0" kern="1200" dirty="0" smtClean="0">
              <a:solidFill>
                <a:srgbClr val="FF33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全學期</a:t>
          </a:r>
          <a:r>
            <a:rPr lang="en-US" altLang="zh-TW" sz="1800" b="0" kern="1200" dirty="0" smtClean="0">
              <a:solidFill>
                <a:srgbClr val="FF33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16</a:t>
          </a:r>
          <a:r>
            <a:rPr lang="zh-TW" altLang="en-US" sz="1800" b="0" kern="1200" dirty="0" smtClean="0">
              <a:solidFill>
                <a:srgbClr val="FF33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篇</a:t>
          </a:r>
          <a:r>
            <a:rPr lang="en-US" altLang="zh-TW" sz="1800" b="0" kern="12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)</a:t>
          </a:r>
          <a:r>
            <a:rPr lang="zh-TW" altLang="en-US" sz="1800" kern="12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</a:t>
          </a:r>
          <a:endParaRPr lang="zh-TW" altLang="en-US" sz="1800" kern="1200" dirty="0">
            <a:solidFill>
              <a:srgbClr val="0000FF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3.</a:t>
          </a:r>
          <a:r>
            <a:rPr lang="zh-TW" altLang="en-US" sz="1800" kern="12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校外實習期末報告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    </a:t>
          </a:r>
          <a:r>
            <a:rPr lang="zh-TW" altLang="en-US" sz="1800" b="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上傳實習平台（</a:t>
          </a:r>
          <a:r>
            <a:rPr lang="zh-TW" altLang="en-US" sz="1800" b="0" kern="1200" dirty="0" smtClean="0">
              <a:solidFill>
                <a:srgbClr val="FF33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期限暑</a:t>
          </a:r>
          <a:r>
            <a:rPr lang="en-US" altLang="zh-TW" sz="1800" b="0" kern="1200" dirty="0" smtClean="0">
              <a:solidFill>
                <a:srgbClr val="FF33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:</a:t>
          </a:r>
          <a:r>
            <a:rPr lang="en-US" altLang="zh-TW" sz="1800" b="0" kern="1200" dirty="0" smtClean="0">
              <a:solidFill>
                <a:srgbClr val="FF33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113/08/31</a:t>
          </a:r>
          <a:r>
            <a:rPr lang="zh-TW" altLang="en-US" sz="1800" b="0" kern="1200" dirty="0" smtClean="0">
              <a:solidFill>
                <a:srgbClr val="FF33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全</a:t>
          </a:r>
          <a:r>
            <a:rPr lang="en-US" altLang="zh-TW" sz="1800" b="0" kern="1200" dirty="0" smtClean="0">
              <a:solidFill>
                <a:srgbClr val="FF33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:114/05/19</a:t>
          </a:r>
          <a:r>
            <a:rPr lang="en-US" altLang="zh-TW" sz="1800" b="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)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w Cen MT"/>
              <a:ea typeface="微軟正黑體"/>
              <a:cs typeface="+mn-cs"/>
            </a:rPr>
            <a:t>。</a:t>
          </a:r>
          <a:endParaRPr lang="zh-TW" altLang="en-US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w Cen MT"/>
            <a:ea typeface="微軟正黑體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微軟正黑體"/>
              <a:cs typeface="Times New Roman" panose="02020603050405020304" pitchFamily="18" charset="0"/>
            </a:rPr>
            <a:t>4.</a:t>
          </a:r>
          <a:r>
            <a:rPr lang="zh-TW" altLang="en-US" sz="1800" kern="12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rPr>
            <a:t>校外實習證明書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rPr>
            <a:t>。    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/>
              <a:ea typeface="標楷體"/>
              <a:cs typeface="Times New Roman" panose="02020603050405020304" pitchFamily="18" charset="0"/>
            </a:rPr>
            <a:t>請憑證明書正本至系辦核章。</a:t>
          </a:r>
          <a:endParaRPr lang="zh-TW" altLang="en-US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w Cen MT"/>
            <a:ea typeface="微軟正黑體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5</a:t>
          </a: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.</a:t>
          </a:r>
          <a:r>
            <a:rPr lang="zh-TW" altLang="en-US" sz="1800" kern="12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工程認證問卷</a:t>
          </a:r>
          <a:r>
            <a:rPr lang="zh-TW" altLang="en-US" sz="1800" kern="1200" dirty="0" smtClean="0">
              <a:ln>
                <a:noFill/>
              </a:ln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及</a:t>
          </a:r>
          <a:r>
            <a:rPr lang="zh-TW" altLang="en-US" sz="1800" kern="12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課程關聯表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    回傳期限</a:t>
          </a:r>
          <a:r>
            <a:rPr lang="en-US" altLang="zh-TW" sz="1800" b="0" kern="1200" dirty="0" smtClean="0">
              <a:solidFill>
                <a:srgbClr val="FF33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113/05/19</a:t>
          </a:r>
          <a:r>
            <a:rPr lang="zh-TW" altLang="en-US" sz="20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新細明體"/>
              <a:ea typeface="新細明體"/>
              <a:cs typeface="Times New Roman" panose="02020603050405020304" pitchFamily="18" charset="0"/>
            </a:rPr>
            <a:t>。</a:t>
          </a:r>
          <a:endParaRPr lang="zh-TW" altLang="en-US" sz="2000" b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sp:txBody>
      <dsp:txXfrm rot="-5400000">
        <a:off x="1018030" y="1419485"/>
        <a:ext cx="7281303" cy="2217429"/>
      </dsp:txXfrm>
    </dsp:sp>
    <dsp:sp modelId="{2DBB0520-3F7A-40BE-A728-3A9FA995CFEE}">
      <dsp:nvSpPr>
        <dsp:cNvPr id="0" name=""/>
        <dsp:cNvSpPr/>
      </dsp:nvSpPr>
      <dsp:spPr>
        <a:xfrm rot="5400000">
          <a:off x="-302714" y="4321126"/>
          <a:ext cx="1649982" cy="1026911"/>
        </a:xfrm>
        <a:prstGeom prst="chevron">
          <a:avLst/>
        </a:prstGeom>
        <a:solidFill>
          <a:srgbClr val="DD8047">
            <a:hueOff val="2746340"/>
            <a:satOff val="-48808"/>
            <a:lumOff val="1569"/>
            <a:alphaOff val="0"/>
          </a:srgbClr>
        </a:solidFill>
        <a:ln w="19050" cap="flat" cmpd="sng" algn="ctr">
          <a:solidFill>
            <a:srgbClr val="DD8047">
              <a:hueOff val="2746340"/>
              <a:satOff val="-48808"/>
              <a:lumOff val="1569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實習機構</a:t>
          </a:r>
          <a:endParaRPr lang="zh-TW" altLang="en-US" sz="1900" b="1" kern="1200" dirty="0">
            <a:solidFill>
              <a:sysClr val="window" lastClr="FFFFFF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sp:txBody>
      <dsp:txXfrm rot="-5400000">
        <a:off x="8822" y="4523047"/>
        <a:ext cx="1026911" cy="623071"/>
      </dsp:txXfrm>
    </dsp:sp>
    <dsp:sp modelId="{26F83F10-902F-4A05-BD14-4528610A5C0B}">
      <dsp:nvSpPr>
        <dsp:cNvPr id="0" name=""/>
        <dsp:cNvSpPr/>
      </dsp:nvSpPr>
      <dsp:spPr>
        <a:xfrm rot="5400000">
          <a:off x="4031476" y="956411"/>
          <a:ext cx="1392131" cy="7401261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9050" cap="flat" cmpd="sng" algn="ctr">
          <a:solidFill>
            <a:srgbClr val="DD8047">
              <a:hueOff val="2746340"/>
              <a:satOff val="-48808"/>
              <a:lumOff val="1569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</a:t>
          </a: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.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校外實習</a:t>
          </a:r>
          <a:r>
            <a:rPr lang="zh-TW" altLang="en-US" sz="1800" b="0" kern="12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課程效益評估調查表</a:t>
          </a:r>
          <a:r>
            <a:rPr lang="zh-TW" altLang="en-US" sz="1800" kern="1200" dirty="0" smtClean="0">
              <a:ln>
                <a:noFill/>
              </a:ln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</a:t>
          </a: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(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請於</a:t>
          </a:r>
          <a:r>
            <a:rPr lang="en-US" altLang="zh-TW" sz="1800" b="1" kern="1200" dirty="0" smtClean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114/06/01</a:t>
          </a:r>
          <a:r>
            <a:rPr lang="zh-TW" altLang="en-US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前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回傳</a:t>
          </a: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)</a:t>
          </a:r>
          <a:endParaRPr lang="zh-TW" altLang="en-US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</a:t>
          </a: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.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校外實習</a:t>
          </a:r>
          <a:r>
            <a:rPr lang="zh-TW" altLang="en-US" sz="1800" kern="12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學生評量表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</a:t>
          </a: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(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學生成績請於</a:t>
          </a:r>
          <a:r>
            <a:rPr lang="en-US" altLang="zh-TW" sz="1800" b="1" kern="1200" dirty="0" smtClean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114/06/01</a:t>
          </a:r>
          <a:r>
            <a:rPr lang="zh-TW" altLang="en-US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前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回傳以利教師統計分數</a:t>
          </a: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)</a:t>
          </a:r>
          <a:endParaRPr lang="zh-TW" altLang="en-US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3</a:t>
          </a: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.</a:t>
          </a:r>
          <a:r>
            <a:rPr lang="zh-TW" altLang="en-US" sz="1800" kern="1200" dirty="0" smtClean="0">
              <a:ln>
                <a:noFill/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學生</a:t>
          </a:r>
          <a:r>
            <a:rPr lang="zh-TW" altLang="en-US" sz="1800" kern="1200" dirty="0" smtClean="0">
              <a:ln>
                <a:noFill/>
              </a:ln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滿意度調查</a:t>
          </a:r>
          <a:r>
            <a:rPr lang="zh-TW" altLang="en-US" sz="1800" kern="12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填寫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。</a:t>
          </a: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(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請於</a:t>
          </a:r>
          <a:r>
            <a:rPr lang="en-US" altLang="zh-TW" sz="1800" b="1" kern="1200" dirty="0" smtClean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114/06/01</a:t>
          </a:r>
          <a:r>
            <a:rPr lang="zh-TW" altLang="en-US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前</a:t>
          </a:r>
          <a:r>
            <a:rPr lang="zh-TW" alt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回傳</a:t>
          </a:r>
          <a:r>
            <a:rPr lang="en-US" altLang="zh-TW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)</a:t>
          </a:r>
          <a:endParaRPr lang="zh-TW" altLang="en-US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sp:txBody>
      <dsp:txXfrm rot="-5400000">
        <a:off x="1026911" y="4028934"/>
        <a:ext cx="7333303" cy="12562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9D683F-829E-4E51-963E-BC5A6A77A668}">
      <dsp:nvSpPr>
        <dsp:cNvPr id="0" name=""/>
        <dsp:cNvSpPr/>
      </dsp:nvSpPr>
      <dsp:spPr>
        <a:xfrm>
          <a:off x="0" y="0"/>
          <a:ext cx="6995160" cy="1500187"/>
        </a:xfrm>
        <a:prstGeom prst="roundRect">
          <a:avLst>
            <a:gd name="adj" fmla="val 10000"/>
          </a:avLst>
        </a:prstGeom>
        <a:solidFill>
          <a:srgbClr val="D8B25C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b="1" kern="1200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問題發生第一時間請報告學校老師，以進行輔導～並作成紀錄～</a:t>
          </a:r>
          <a:endParaRPr lang="zh-TW" altLang="en-US" sz="2600" b="1" kern="1200" dirty="0">
            <a:solidFill>
              <a:sysClr val="window" lastClr="FFFFFF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sp:txBody>
      <dsp:txXfrm>
        <a:off x="43939" y="43939"/>
        <a:ext cx="5376340" cy="1412309"/>
      </dsp:txXfrm>
    </dsp:sp>
    <dsp:sp modelId="{A04B329B-2718-4727-B0EF-7603B4DD1AFE}">
      <dsp:nvSpPr>
        <dsp:cNvPr id="0" name=""/>
        <dsp:cNvSpPr/>
      </dsp:nvSpPr>
      <dsp:spPr>
        <a:xfrm>
          <a:off x="617219" y="1750218"/>
          <a:ext cx="6995160" cy="1500187"/>
        </a:xfrm>
        <a:prstGeom prst="roundRect">
          <a:avLst>
            <a:gd name="adj" fmla="val 10000"/>
          </a:avLst>
        </a:prstGeom>
        <a:solidFill>
          <a:srgbClr val="D8B25C">
            <a:hueOff val="3742489"/>
            <a:satOff val="-20694"/>
            <a:lumOff val="-1765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b="1" kern="1200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輔導未改善，得申請召開學生實習委員會議進行轉換或離退措施的評估與輔導，並填寫</a:t>
          </a:r>
          <a:r>
            <a:rPr lang="zh-TW" altLang="en-US" sz="2600" b="1" kern="1200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1" action="ppaction://hlinkfile"/>
            </a:rPr>
            <a:t>申請單</a:t>
          </a:r>
          <a:r>
            <a:rPr lang="zh-TW" altLang="en-US" sz="2600" b="1" kern="1200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～</a:t>
          </a:r>
          <a:endParaRPr lang="zh-TW" altLang="en-US" sz="2600" b="1" kern="1200" dirty="0">
            <a:solidFill>
              <a:sysClr val="window" lastClr="FFFFFF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sp:txBody>
      <dsp:txXfrm>
        <a:off x="661158" y="1794157"/>
        <a:ext cx="5314940" cy="1412309"/>
      </dsp:txXfrm>
    </dsp:sp>
    <dsp:sp modelId="{5D6B19E0-1239-46E0-9E7B-C176FCF1B632}">
      <dsp:nvSpPr>
        <dsp:cNvPr id="0" name=""/>
        <dsp:cNvSpPr/>
      </dsp:nvSpPr>
      <dsp:spPr>
        <a:xfrm>
          <a:off x="1234439" y="3500437"/>
          <a:ext cx="6995160" cy="1500187"/>
        </a:xfrm>
        <a:prstGeom prst="roundRect">
          <a:avLst>
            <a:gd name="adj" fmla="val 10000"/>
          </a:avLst>
        </a:prstGeom>
        <a:solidFill>
          <a:srgbClr val="D8B25C">
            <a:hueOff val="7484979"/>
            <a:satOff val="-41387"/>
            <a:lumOff val="-3529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b="1" kern="1200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學生實習委員會議進行審核及評估轉換、離退或</a:t>
          </a:r>
          <a:r>
            <a:rPr lang="zh-TW" altLang="en-US" sz="2600" b="1" kern="1200" dirty="0" smtClean="0">
              <a:solidFill>
                <a:sysClr val="window" lastClr="FFFF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  <a:hlinkClick xmlns:r="http://schemas.openxmlformats.org/officeDocument/2006/relationships" r:id="rId2" action="ppaction://hlinkfile"/>
            </a:rPr>
            <a:t>終止實習</a:t>
          </a:r>
          <a:endParaRPr lang="zh-TW" altLang="en-US" sz="2600" b="1" kern="1200" dirty="0">
            <a:solidFill>
              <a:sysClr val="window" lastClr="FFFFFF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sp:txBody>
      <dsp:txXfrm>
        <a:off x="1278378" y="3544376"/>
        <a:ext cx="5314940" cy="1412309"/>
      </dsp:txXfrm>
    </dsp:sp>
    <dsp:sp modelId="{EFA04F94-DA44-434F-8FFC-F5F089F71FE4}">
      <dsp:nvSpPr>
        <dsp:cNvPr id="0" name=""/>
        <dsp:cNvSpPr/>
      </dsp:nvSpPr>
      <dsp:spPr>
        <a:xfrm>
          <a:off x="6020038" y="1137642"/>
          <a:ext cx="975121" cy="975121"/>
        </a:xfrm>
        <a:prstGeom prst="downArrow">
          <a:avLst>
            <a:gd name="adj1" fmla="val 55000"/>
            <a:gd name="adj2" fmla="val 45000"/>
          </a:avLst>
        </a:prstGeom>
        <a:solidFill>
          <a:srgbClr val="D8B25C">
            <a:tint val="40000"/>
            <a:alpha val="90000"/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D8B25C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6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w Cen MT"/>
            <a:ea typeface="微軟正黑體"/>
            <a:cs typeface="+mn-cs"/>
          </a:endParaRPr>
        </a:p>
      </dsp:txBody>
      <dsp:txXfrm>
        <a:off x="6239440" y="1137642"/>
        <a:ext cx="536317" cy="733779"/>
      </dsp:txXfrm>
    </dsp:sp>
    <dsp:sp modelId="{7B302AAF-28CF-464F-8613-3714AE8DD5A4}">
      <dsp:nvSpPr>
        <dsp:cNvPr id="0" name=""/>
        <dsp:cNvSpPr/>
      </dsp:nvSpPr>
      <dsp:spPr>
        <a:xfrm>
          <a:off x="6637258" y="2877859"/>
          <a:ext cx="975121" cy="975121"/>
        </a:xfrm>
        <a:prstGeom prst="downArrow">
          <a:avLst>
            <a:gd name="adj1" fmla="val 55000"/>
            <a:gd name="adj2" fmla="val 45000"/>
          </a:avLst>
        </a:prstGeom>
        <a:solidFill>
          <a:srgbClr val="D8B25C">
            <a:tint val="40000"/>
            <a:alpha val="90000"/>
            <a:hueOff val="7701753"/>
            <a:satOff val="-36518"/>
            <a:lumOff val="-1959"/>
            <a:alphaOff val="0"/>
          </a:srgbClr>
        </a:solidFill>
        <a:ln w="19050" cap="flat" cmpd="sng" algn="ctr">
          <a:solidFill>
            <a:srgbClr val="D8B25C">
              <a:tint val="40000"/>
              <a:alpha val="90000"/>
              <a:hueOff val="7701753"/>
              <a:satOff val="-36518"/>
              <a:lumOff val="-1959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6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w Cen MT"/>
            <a:ea typeface="微軟正黑體"/>
            <a:cs typeface="+mn-cs"/>
          </a:endParaRPr>
        </a:p>
      </dsp:txBody>
      <dsp:txXfrm>
        <a:off x="6856660" y="2877859"/>
        <a:ext cx="536317" cy="7337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3141" y="0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56347-3EE3-4088-81DA-1041B4D67529}" type="datetimeFigureOut">
              <a:rPr lang="zh-TW" altLang="en-US" smtClean="0"/>
              <a:t>2025/1/23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6122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3141" y="9436122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C000-EA02-4016-9568-D133699A2C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6822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23" cy="498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3141" y="0"/>
            <a:ext cx="2947723" cy="498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42F74-462A-4559-9CD5-DCD3EBB464A6}" type="datetimeFigureOut">
              <a:rPr lang="zh-TW" altLang="en-US" smtClean="0"/>
              <a:t>2025/1/23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8812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244" y="4781014"/>
            <a:ext cx="5441950" cy="39117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6123"/>
            <a:ext cx="2947723" cy="4984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3141" y="9436123"/>
            <a:ext cx="2947723" cy="4984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0CACC-3CDD-4467-8439-DF653E8E5A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9791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0CACC-3CDD-4467-8439-DF653E8E5AD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246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6ECC-5762-45BF-AD6D-F262F165269D}" type="datetime1">
              <a:rPr lang="zh-TW" altLang="en-US" smtClean="0"/>
              <a:t>2025/1/23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75086EF-29D6-41E5-BCF9-E8A86BBA93B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94F-0FF8-49CD-BE7E-0D67CD77AA75}" type="datetime1">
              <a:rPr lang="zh-TW" altLang="en-US" smtClean="0"/>
              <a:t>2025/1/23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1963-F022-4699-AA2E-F57618020791}" type="datetime1">
              <a:rPr lang="zh-TW" altLang="en-US" smtClean="0"/>
              <a:t>2025/1/23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F15E-058D-47D0-9B9A-060566118B4D}" type="datetime1">
              <a:rPr lang="zh-TW" altLang="en-US" smtClean="0"/>
              <a:t>2025/1/23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A666-8CB7-4731-945F-867CA649069F}" type="datetime1">
              <a:rPr lang="zh-TW" altLang="en-US" smtClean="0"/>
              <a:t>2025/1/23</a:t>
            </a:fld>
            <a:endParaRPr lang="zh-TW" alt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4CE3-75F1-403C-A00C-66185905E20B}" type="datetime1">
              <a:rPr lang="zh-TW" altLang="en-US" smtClean="0"/>
              <a:t>2025/1/23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7DA0-2DB0-46F9-902D-EBA29FB5BCED}" type="datetime1">
              <a:rPr lang="zh-TW" altLang="en-US" smtClean="0"/>
              <a:t>2025/1/23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5F96-223F-442C-9A5A-8BEB121FFB8B}" type="datetime1">
              <a:rPr lang="zh-TW" altLang="en-US" smtClean="0"/>
              <a:t>2025/1/23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9DC5-245B-4BFD-B127-CBB284D97CC0}" type="datetime1">
              <a:rPr lang="zh-TW" altLang="en-US" smtClean="0"/>
              <a:t>2025/1/23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A1EF1-43E6-4F3B-9606-C0AB7C03B810}" type="datetime1">
              <a:rPr lang="zh-TW" altLang="en-US" smtClean="0"/>
              <a:t>2025/1/23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66DA-5B52-4E4A-A8A9-ED816FE7B503}" type="datetime1">
              <a:rPr lang="zh-TW" altLang="en-US" smtClean="0"/>
              <a:t>2025/1/23</a:t>
            </a:fld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167A666-8CB7-4731-945F-867CA649069F}" type="datetime1">
              <a:rPr lang="zh-TW" altLang="en-US" smtClean="0"/>
              <a:t>2025/1/23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75086EF-29D6-41E5-BCF9-E8A86BBA93B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3573016"/>
            <a:ext cx="7848872" cy="3024336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sz="73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校外實習說明會</a:t>
            </a:r>
            <a:endParaRPr lang="en-US" altLang="zh-TW" sz="73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54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54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54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2024</a:t>
            </a:r>
            <a:r>
              <a:rPr lang="zh-TW" altLang="en-US" sz="3800" b="1" dirty="0" smtClean="0">
                <a:solidFill>
                  <a:schemeClr val="tx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年</a:t>
            </a:r>
            <a:endParaRPr lang="zh-TW" altLang="en-US" sz="3800" b="1" dirty="0">
              <a:solidFill>
                <a:schemeClr val="tx2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113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學年度國立屏東科技大學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環境工程與科學系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en-US" altLang="zh-TW" smtClean="0"/>
              <a:pPr/>
              <a:t>10</a:t>
            </a:fld>
            <a:endParaRPr lang="en-US" altLang="zh-TW"/>
          </a:p>
        </p:txBody>
      </p:sp>
      <p:sp>
        <p:nvSpPr>
          <p:cNvPr id="6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25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zh-TW" altLang="zh-TW" sz="3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學生其他權利義務</a:t>
            </a:r>
          </a:p>
          <a:p>
            <a:pPr marL="717550" lvl="0" indent="-717550" algn="just">
              <a:lnSpc>
                <a:spcPct val="125000"/>
              </a:lnSpc>
              <a:spcBef>
                <a:spcPts val="0"/>
              </a:spcBef>
              <a:buClrTx/>
              <a:buSzTx/>
              <a:buNone/>
            </a:pP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日間大學部全學期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均在校外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實習機構實習者，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該課程不需要在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校上</a:t>
            </a:r>
            <a:endPara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7550" lvl="0" indent="-717550" algn="just">
              <a:lnSpc>
                <a:spcPct val="125000"/>
              </a:lnSpc>
              <a:spcBef>
                <a:spcPts val="0"/>
              </a:spcBef>
              <a:buClrTx/>
              <a:buSzTx/>
              <a:buNone/>
            </a:pP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者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，在完成實習後，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退還雜費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1/5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，請至實習平台上傳退費帳戶</a:t>
            </a:r>
            <a:endPara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7550" lvl="0" indent="-717550" algn="just">
              <a:lnSpc>
                <a:spcPct val="125000"/>
              </a:lnSpc>
              <a:spcBef>
                <a:spcPts val="0"/>
              </a:spcBef>
              <a:buClrTx/>
              <a:buSzTx/>
              <a:buNone/>
            </a:pP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資訊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請於</a:t>
            </a:r>
            <a:r>
              <a:rPr lang="en-US" altLang="zh-TW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114/6/1</a:t>
            </a:r>
            <a:r>
              <a:rPr lang="zh-TW" altLang="en-US" sz="24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前完成上傳</a:t>
            </a:r>
            <a:r>
              <a:rPr lang="en-US" altLang="zh-TW" sz="24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717550" lvl="0" indent="-717550" algn="just">
              <a:lnSpc>
                <a:spcPct val="125000"/>
              </a:lnSpc>
              <a:spcBef>
                <a:spcPts val="0"/>
              </a:spcBef>
              <a:buClrTx/>
              <a:buSzTx/>
              <a:buNone/>
            </a:pPr>
            <a:r>
              <a:rPr lang="en-US" altLang="zh-TW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保持良好品德，遵守實習機構規定，注意安全，虛心學習，接受</a:t>
            </a:r>
            <a:r>
              <a:rPr lang="zh-TW" altLang="zh-TW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指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7550" lvl="0" indent="-717550" algn="just">
              <a:lnSpc>
                <a:spcPct val="125000"/>
              </a:lnSpc>
              <a:spcBef>
                <a:spcPts val="0"/>
              </a:spcBef>
              <a:buClrTx/>
              <a:buSzTx/>
              <a:buNone/>
            </a:pPr>
            <a:r>
              <a:rPr lang="en-US" altLang="zh-TW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，認真負責，維護校譽。</a:t>
            </a:r>
          </a:p>
          <a:p>
            <a:pPr marL="717550" lvl="0" indent="-717550" algn="just">
              <a:lnSpc>
                <a:spcPct val="125000"/>
              </a:lnSpc>
              <a:spcBef>
                <a:spcPts val="0"/>
              </a:spcBef>
              <a:buClrTx/>
              <a:buSzTx/>
              <a:buNone/>
            </a:pP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實習期間應與輔導老師保持聯繫，告知實習狀況。</a:t>
            </a:r>
          </a:p>
          <a:p>
            <a:pPr marL="717550" lvl="0" indent="-717550" algn="just">
              <a:lnSpc>
                <a:spcPct val="125000"/>
              </a:lnSpc>
              <a:spcBef>
                <a:spcPts val="0"/>
              </a:spcBef>
              <a:buClrTx/>
              <a:buSzTx/>
              <a:buNone/>
            </a:pP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實習期間遇到不合理的要求時，儘速與學校聯繫，由學校協助解決。</a:t>
            </a:r>
          </a:p>
          <a:p>
            <a:pPr marL="717550" lvl="0" indent="-717550" algn="just">
              <a:lnSpc>
                <a:spcPct val="125000"/>
              </a:lnSpc>
              <a:spcBef>
                <a:spcPts val="0"/>
              </a:spcBef>
              <a:buClrTx/>
              <a:buSzTx/>
              <a:buNone/>
            </a:pP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不得揭露實習機構規定的</a:t>
            </a: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保密資訊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717550" lvl="0" indent="-717550" algn="just">
              <a:lnSpc>
                <a:spcPct val="125000"/>
              </a:lnSpc>
              <a:spcBef>
                <a:spcPts val="0"/>
              </a:spcBef>
              <a:buClrTx/>
              <a:buSzTx/>
              <a:buNone/>
            </a:pP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實習結束時，應依實習機構規定繳交作業報告、歸還借用之物品</a:t>
            </a:r>
            <a:r>
              <a:rPr lang="zh-TW" altLang="zh-TW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7550" lvl="0" indent="-717550" algn="just">
              <a:lnSpc>
                <a:spcPct val="125000"/>
              </a:lnSpc>
              <a:spcBef>
                <a:spcPts val="0"/>
              </a:spcBef>
              <a:buClrTx/>
              <a:buSzTx/>
              <a:buNone/>
            </a:pPr>
            <a:r>
              <a:rPr lang="en-US" altLang="zh-TW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辦妥離職手續。</a:t>
            </a:r>
          </a:p>
          <a:p>
            <a:endParaRPr lang="zh-TW" altLang="en-US" dirty="0"/>
          </a:p>
        </p:txBody>
      </p:sp>
      <p:sp>
        <p:nvSpPr>
          <p:cNvPr id="7" name="標題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學校規範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478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en-US" altLang="zh-TW" smtClean="0"/>
              <a:pPr/>
              <a:t>11</a:t>
            </a:fld>
            <a:endParaRPr lang="en-US" altLang="zh-TW"/>
          </a:p>
        </p:txBody>
      </p:sp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zh-TW" altLang="en-US" sz="4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校外實習離退規定</a:t>
            </a:r>
            <a:endParaRPr lang="zh-TW" altLang="en-US" sz="43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對於</a:t>
            </a: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實習表現或適應欠佳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的實習生，由</a:t>
            </a:r>
            <a:r>
              <a:rPr lang="zh-HK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實習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輔導老師和實習機構加強</a:t>
            </a: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輔導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實習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輔導老師對於經輔導而</a:t>
            </a: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未改善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的同學，</a:t>
            </a: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得申請召開</a:t>
            </a:r>
            <a:r>
              <a:rPr lang="zh-HK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學生實習委員會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進行轉換與離退措施的評估與輔導，包括：轉換單位或機構（校內）、辦理離退、終止實習、退（加）選、停修、不予及格等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</a:p>
          <a:p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實習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期間，</a:t>
            </a: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因工作要求</a:t>
            </a:r>
            <a:r>
              <a:rPr lang="zh-TW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違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反相關國家法令與實習合</a:t>
            </a:r>
            <a:r>
              <a:rPr lang="zh-TW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約</a:t>
            </a: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、危險性高、嚴重超時等公司因素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，實習生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即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學校輔導老師協調實習機構調整和改善，如經協調而未改善，得由本人或實習輔導老師</a:t>
            </a: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申請</a:t>
            </a:r>
            <a:r>
              <a:rPr lang="zh-HK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學生實習委員會</a:t>
            </a: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審核及評估轉換、離退或終止實習之措施。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629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en-US" altLang="zh-TW" smtClean="0"/>
              <a:pPr/>
              <a:t>12</a:t>
            </a:fld>
            <a:endParaRPr lang="en-US" altLang="zh-TW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zh-TW" altLang="en-US" sz="43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校外實習</a:t>
            </a:r>
            <a:r>
              <a:rPr lang="zh-TW" altLang="en-US" sz="43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離</a:t>
            </a:r>
            <a:r>
              <a:rPr lang="zh-TW" altLang="en-US" sz="43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退程序</a:t>
            </a:r>
            <a:endParaRPr lang="zh-TW" altLang="en-US" sz="4300" dirty="0">
              <a:solidFill>
                <a:srgbClr val="FF0000"/>
              </a:solidFill>
            </a:endParaRPr>
          </a:p>
        </p:txBody>
      </p:sp>
      <p:graphicFrame>
        <p:nvGraphicFramePr>
          <p:cNvPr id="6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3316394"/>
              </p:ext>
            </p:extLst>
          </p:nvPr>
        </p:nvGraphicFramePr>
        <p:xfrm>
          <a:off x="611560" y="1700808"/>
          <a:ext cx="8229600" cy="5000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99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en-US" altLang="zh-TW" smtClean="0"/>
              <a:pPr/>
              <a:t>13</a:t>
            </a:fld>
            <a:endParaRPr lang="en-US" altLang="zh-TW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～重要事項提醒</a:t>
            </a:r>
            <a:r>
              <a:rPr lang="zh-TW" altLang="en-US" dirty="0" smtClean="0">
                <a:solidFill>
                  <a:srgbClr val="0000FF"/>
                </a:solidFill>
              </a:rPr>
              <a:t>～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不另外簽任何工作契約。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務必注意安全（居住、交通、工作安全等）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任何不適的問題，請隨時向老師反應。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遵守實習機構上下班時間</a:t>
            </a:r>
            <a:r>
              <a:rPr lang="zh-TW" altLang="en-US" sz="3200" dirty="0" smtClean="0">
                <a:latin typeface="標楷體"/>
                <a:ea typeface="標楷體"/>
              </a:rPr>
              <a:t>、工作規則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及請假規則。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注意禮貌及職場倫理。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請記得老師及系辦電話，以便需要協助時，及時聯繫。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最後～請記得寫作業喔～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TW" sz="2600" dirty="0" smtClean="0">
              <a:latin typeface="標楷體"/>
              <a:ea typeface="標楷體"/>
            </a:endParaRPr>
          </a:p>
          <a:p>
            <a:pPr marL="0" indent="0">
              <a:buNone/>
            </a:pPr>
            <a:endParaRPr lang="en-US" altLang="zh-TW" dirty="0" smtClean="0">
              <a:latin typeface="標楷體"/>
              <a:ea typeface="標楷體"/>
            </a:endParaRPr>
          </a:p>
          <a:p>
            <a:pPr>
              <a:buFont typeface="Wingdings" panose="05000000000000000000" pitchFamily="2" charset="2"/>
              <a:buChar char="Ø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1333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50106"/>
          </a:xfrm>
        </p:spPr>
        <p:txBody>
          <a:bodyPr>
            <a:normAutofit/>
          </a:bodyPr>
          <a:lstStyle/>
          <a:p>
            <a:r>
              <a:rPr lang="zh-TW" altLang="en-US" sz="4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校外實習流程</a:t>
            </a:r>
            <a:endParaRPr lang="zh-TW" altLang="en-US" sz="4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225410"/>
              </p:ext>
            </p:extLst>
          </p:nvPr>
        </p:nvGraphicFramePr>
        <p:xfrm>
          <a:off x="467544" y="1556792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橢圓形圖說文字 2"/>
          <p:cNvSpPr/>
          <p:nvPr/>
        </p:nvSpPr>
        <p:spPr>
          <a:xfrm>
            <a:off x="7092280" y="3295836"/>
            <a:ext cx="1728192" cy="1080120"/>
          </a:xfrm>
          <a:prstGeom prst="wedgeEllipseCallout">
            <a:avLst>
              <a:gd name="adj1" fmla="val -38131"/>
              <a:gd name="adj2" fmla="val 106151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非常重要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!!</a:t>
            </a:r>
            <a:endPara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043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60672" cy="1039427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93A299">
                    <a:lumMod val="75000"/>
                  </a:srgb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校外實習</a:t>
            </a:r>
            <a:r>
              <a:rPr lang="zh-TW" altLang="en-US" sz="4000" b="1" dirty="0" smtClean="0">
                <a:solidFill>
                  <a:srgbClr val="93A299">
                    <a:lumMod val="75000"/>
                  </a:srgb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流程</a:t>
            </a:r>
            <a:endParaRPr lang="zh-TW" altLang="en-US" sz="40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6287918"/>
              </p:ext>
            </p:extLst>
          </p:nvPr>
        </p:nvGraphicFramePr>
        <p:xfrm>
          <a:off x="395536" y="1412776"/>
          <a:ext cx="842493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en-US" altLang="zh-TW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0681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744416"/>
          </a:xfrm>
          <a:solidFill>
            <a:srgbClr val="C0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 marL="0" indent="0" algn="ctr">
              <a:buNone/>
            </a:pPr>
            <a:r>
              <a:rPr lang="zh-TW" altLang="en-US" sz="72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暑  期</a:t>
            </a:r>
            <a:r>
              <a:rPr lang="en-US" altLang="zh-TW" sz="72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en-US" altLang="zh-TW" sz="9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113/05/30</a:t>
            </a:r>
          </a:p>
          <a:p>
            <a:pPr marL="0" indent="0" algn="ctr">
              <a:buNone/>
            </a:pPr>
            <a:r>
              <a:rPr lang="zh-TW" altLang="en-US" sz="72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全學期</a:t>
            </a:r>
            <a:r>
              <a:rPr lang="en-US" altLang="zh-TW" sz="96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:113/11/11</a:t>
            </a:r>
            <a:endParaRPr lang="zh-TW" altLang="en-US" sz="9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60672" cy="1039427"/>
          </a:xfrm>
        </p:spPr>
        <p:txBody>
          <a:bodyPr>
            <a:noAutofit/>
          </a:bodyPr>
          <a:lstStyle/>
          <a:p>
            <a:r>
              <a:rPr lang="zh-TW" altLang="en-US" sz="7200" b="1" dirty="0" smtClean="0">
                <a:solidFill>
                  <a:srgbClr val="93A299">
                    <a:lumMod val="75000"/>
                  </a:srgb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實習合約繳交期限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182880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en-US" altLang="zh-TW" smtClean="0"/>
              <a:pPr/>
              <a:t>5</a:t>
            </a:fld>
            <a:endParaRPr lang="en-US" altLang="zh-TW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77668" y="260648"/>
            <a:ext cx="8260672" cy="103942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實習期間的作業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276354"/>
              </p:ext>
            </p:extLst>
          </p:nvPr>
        </p:nvGraphicFramePr>
        <p:xfrm>
          <a:off x="323528" y="1172369"/>
          <a:ext cx="8428173" cy="570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直線單箭頭接點 7"/>
          <p:cNvCxnSpPr/>
          <p:nvPr/>
        </p:nvCxnSpPr>
        <p:spPr>
          <a:xfrm>
            <a:off x="3183968" y="278092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>
            <a:off x="3039952" y="306896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>
            <a:off x="3852689" y="364502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>
          <a:xfrm>
            <a:off x="3635896" y="429309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>
            <a:off x="4788024" y="465313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46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en-US" altLang="zh-TW" smtClean="0"/>
              <a:pPr/>
              <a:t>6</a:t>
            </a:fld>
            <a:endParaRPr lang="en-US" altLang="zh-TW"/>
          </a:p>
        </p:txBody>
      </p:sp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學校規範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內容版面配置區 4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2292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zh-TW" altLang="en-US" sz="11200" b="1" dirty="0">
                <a:solidFill>
                  <a:srgbClr val="0000FF"/>
                </a:solidFill>
                <a:ea typeface="標楷體" panose="03000509000000000000" pitchFamily="65" charset="-120"/>
              </a:rPr>
              <a:t>請假和</a:t>
            </a:r>
            <a:r>
              <a:rPr lang="zh-TW" altLang="en-US" sz="11200" b="1" dirty="0" smtClean="0">
                <a:solidFill>
                  <a:srgbClr val="0000FF"/>
                </a:solidFill>
                <a:ea typeface="標楷體" panose="03000509000000000000" pitchFamily="65" charset="-120"/>
              </a:rPr>
              <a:t>考勤</a:t>
            </a:r>
            <a:endParaRPr lang="en-US" altLang="zh-TW" sz="11200" b="1" dirty="0">
              <a:solidFill>
                <a:srgbClr val="0000FF"/>
              </a:solidFill>
              <a:ea typeface="標楷體" panose="03000509000000000000" pitchFamily="65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8800" dirty="0">
                <a:ea typeface="標楷體" panose="03000509000000000000" pitchFamily="65" charset="-120"/>
              </a:rPr>
              <a:t>一、實習期間的請假和考勤，</a:t>
            </a:r>
            <a:r>
              <a:rPr lang="zh-TW" altLang="en-US" sz="8800" b="1" dirty="0">
                <a:solidFill>
                  <a:srgbClr val="FF0000"/>
                </a:solidFill>
                <a:ea typeface="標楷體" panose="03000509000000000000" pitchFamily="65" charset="-120"/>
              </a:rPr>
              <a:t>依實習機構規定</a:t>
            </a:r>
            <a:r>
              <a:rPr lang="zh-TW" altLang="en-US" sz="8800" b="1" dirty="0" smtClean="0">
                <a:solidFill>
                  <a:srgbClr val="FF0000"/>
                </a:solidFill>
                <a:ea typeface="標楷體" panose="03000509000000000000" pitchFamily="65" charset="-120"/>
              </a:rPr>
              <a:t>辦理</a:t>
            </a:r>
            <a:r>
              <a:rPr lang="zh-TW" altLang="en-US" sz="8800" dirty="0">
                <a:ea typeface="標楷體" panose="03000509000000000000" pitchFamily="65" charset="-120"/>
              </a:rPr>
              <a:t>；</a:t>
            </a:r>
            <a:r>
              <a:rPr lang="zh-TW" altLang="en-US" sz="8800" dirty="0" smtClean="0">
                <a:ea typeface="標楷體" panose="03000509000000000000" pitchFamily="65" charset="-120"/>
              </a:rPr>
              <a:t>實習機 構無    </a:t>
            </a:r>
            <a:endParaRPr lang="en-US" altLang="zh-TW" sz="8800" dirty="0" smtClean="0">
              <a:ea typeface="標楷體" panose="03000509000000000000" pitchFamily="65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8800" dirty="0">
                <a:ea typeface="標楷體" panose="03000509000000000000" pitchFamily="65" charset="-120"/>
              </a:rPr>
              <a:t> </a:t>
            </a:r>
            <a:r>
              <a:rPr lang="en-US" altLang="zh-TW" sz="8800" dirty="0" smtClean="0">
                <a:ea typeface="標楷體" panose="03000509000000000000" pitchFamily="65" charset="-120"/>
              </a:rPr>
              <a:t>      </a:t>
            </a:r>
            <a:r>
              <a:rPr lang="zh-TW" altLang="en-US" sz="8800" dirty="0" smtClean="0">
                <a:ea typeface="標楷體" panose="03000509000000000000" pitchFamily="65" charset="-120"/>
              </a:rPr>
              <a:t>明確規定者</a:t>
            </a:r>
            <a:r>
              <a:rPr lang="zh-TW" altLang="en-US" sz="8800" dirty="0">
                <a:ea typeface="標楷體" panose="03000509000000000000" pitchFamily="65" charset="-120"/>
              </a:rPr>
              <a:t>，優先適用各教學單位課程規定；在</a:t>
            </a:r>
            <a:r>
              <a:rPr lang="zh-TW" altLang="en-US" sz="8800" u="sng" dirty="0" smtClean="0">
                <a:ea typeface="標楷體" panose="03000509000000000000" pitchFamily="65" charset="-120"/>
              </a:rPr>
              <a:t>實習機構和 </a:t>
            </a:r>
            <a:endParaRPr lang="en-US" altLang="zh-TW" sz="8800" u="sng" dirty="0" smtClean="0">
              <a:ea typeface="標楷體" panose="03000509000000000000" pitchFamily="65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8800" dirty="0" smtClean="0">
                <a:ea typeface="標楷體" panose="03000509000000000000" pitchFamily="65" charset="-120"/>
              </a:rPr>
              <a:t>       </a:t>
            </a:r>
            <a:r>
              <a:rPr lang="zh-TW" altLang="en-US" sz="8800" u="sng" dirty="0" smtClean="0">
                <a:ea typeface="標楷體" panose="03000509000000000000" pitchFamily="65" charset="-120"/>
              </a:rPr>
              <a:t>教學單位無明確課程規定的情形下，依本校學生請假辦法第</a:t>
            </a:r>
            <a:endParaRPr lang="en-US" altLang="zh-TW" sz="8800" u="sng" dirty="0" smtClean="0">
              <a:ea typeface="標楷體" panose="03000509000000000000" pitchFamily="65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8800" dirty="0" smtClean="0">
                <a:ea typeface="標楷體" panose="03000509000000000000" pitchFamily="65" charset="-120"/>
              </a:rPr>
              <a:t>       </a:t>
            </a:r>
            <a:r>
              <a:rPr lang="zh-TW" altLang="en-US" sz="8800" u="sng" dirty="0" smtClean="0">
                <a:ea typeface="標楷體" panose="03000509000000000000" pitchFamily="65" charset="-120"/>
              </a:rPr>
              <a:t>四</a:t>
            </a:r>
            <a:r>
              <a:rPr lang="zh-TW" altLang="en-US" sz="8800" u="sng" dirty="0">
                <a:ea typeface="標楷體" panose="03000509000000000000" pitchFamily="65" charset="-120"/>
              </a:rPr>
              <a:t>條規定</a:t>
            </a:r>
            <a:r>
              <a:rPr lang="zh-TW" altLang="en-US" sz="8800" u="sng" dirty="0" smtClean="0">
                <a:ea typeface="標楷體" panose="03000509000000000000" pitchFamily="65" charset="-120"/>
              </a:rPr>
              <a:t>辦理</a:t>
            </a:r>
            <a:r>
              <a:rPr lang="zh-TW" altLang="en-US" sz="8800" dirty="0" smtClean="0">
                <a:ea typeface="標楷體" panose="03000509000000000000" pitchFamily="65" charset="-120"/>
              </a:rPr>
              <a:t>。</a:t>
            </a:r>
            <a:endParaRPr lang="zh-TW" altLang="en-US" sz="8800" dirty="0">
              <a:ea typeface="標楷體" panose="03000509000000000000" pitchFamily="65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8800" dirty="0">
                <a:ea typeface="標楷體" panose="03000509000000000000" pitchFamily="65" charset="-120"/>
              </a:rPr>
              <a:t>二、實習生的請假，</a:t>
            </a:r>
            <a:r>
              <a:rPr lang="zh-TW" altLang="en-US" sz="8800" b="1" dirty="0">
                <a:solidFill>
                  <a:srgbClr val="FF0000"/>
                </a:solidFill>
                <a:ea typeface="標楷體" panose="03000509000000000000" pitchFamily="65" charset="-120"/>
              </a:rPr>
              <a:t>應於實習機構核准後，向學校輔導</a:t>
            </a:r>
            <a:r>
              <a:rPr lang="zh-TW" altLang="en-US" sz="8800" b="1" dirty="0" smtClean="0">
                <a:solidFill>
                  <a:srgbClr val="FF0000"/>
                </a:solidFill>
                <a:ea typeface="標楷體" panose="03000509000000000000" pitchFamily="65" charset="-120"/>
              </a:rPr>
              <a:t>老師報備</a:t>
            </a:r>
            <a:r>
              <a:rPr lang="zh-TW" altLang="en-US" sz="8800" dirty="0" smtClean="0">
                <a:ea typeface="標楷體" panose="03000509000000000000" pitchFamily="65" charset="-120"/>
              </a:rPr>
              <a:t>，</a:t>
            </a:r>
            <a:endParaRPr lang="en-US" altLang="zh-TW" sz="8800" dirty="0" smtClean="0">
              <a:ea typeface="標楷體" panose="03000509000000000000" pitchFamily="65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8800" dirty="0">
                <a:ea typeface="標楷體" panose="03000509000000000000" pitchFamily="65" charset="-120"/>
              </a:rPr>
              <a:t> </a:t>
            </a:r>
            <a:r>
              <a:rPr lang="en-US" altLang="zh-TW" sz="8800" dirty="0" smtClean="0">
                <a:ea typeface="標楷體" panose="03000509000000000000" pitchFamily="65" charset="-120"/>
              </a:rPr>
              <a:t>      </a:t>
            </a:r>
            <a:r>
              <a:rPr lang="zh-TW" altLang="en-US" sz="8800" dirty="0" smtClean="0">
                <a:ea typeface="標楷體" panose="03000509000000000000" pitchFamily="65" charset="-120"/>
              </a:rPr>
              <a:t>未依實習</a:t>
            </a:r>
            <a:r>
              <a:rPr lang="zh-TW" altLang="en-US" sz="8800" dirty="0">
                <a:ea typeface="標楷體" panose="03000509000000000000" pitchFamily="65" charset="-120"/>
              </a:rPr>
              <a:t>機構規定辦理或未完成向學校輔導</a:t>
            </a:r>
            <a:r>
              <a:rPr lang="zh-TW" altLang="en-US" sz="8800" dirty="0" smtClean="0">
                <a:ea typeface="標楷體" panose="03000509000000000000" pitchFamily="65" charset="-120"/>
              </a:rPr>
              <a:t>老師報備</a:t>
            </a:r>
            <a:r>
              <a:rPr lang="zh-TW" altLang="en-US" sz="8800" dirty="0">
                <a:ea typeface="標楷體" panose="03000509000000000000" pitchFamily="65" charset="-120"/>
              </a:rPr>
              <a:t>程序者</a:t>
            </a:r>
            <a:r>
              <a:rPr lang="zh-TW" altLang="en-US" sz="8800" dirty="0" smtClean="0">
                <a:ea typeface="標楷體" panose="03000509000000000000" pitchFamily="65" charset="-120"/>
              </a:rPr>
              <a:t>，</a:t>
            </a:r>
            <a:endParaRPr lang="en-US" altLang="zh-TW" sz="8800" dirty="0" smtClean="0">
              <a:ea typeface="標楷體" panose="03000509000000000000" pitchFamily="65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8800" dirty="0">
                <a:ea typeface="標楷體" panose="03000509000000000000" pitchFamily="65" charset="-120"/>
              </a:rPr>
              <a:t> </a:t>
            </a:r>
            <a:r>
              <a:rPr lang="en-US" altLang="zh-TW" sz="8800" dirty="0" smtClean="0">
                <a:ea typeface="標楷體" panose="03000509000000000000" pitchFamily="65" charset="-120"/>
              </a:rPr>
              <a:t>      </a:t>
            </a:r>
            <a:r>
              <a:rPr lang="zh-TW" altLang="en-US" sz="8800" dirty="0" smtClean="0">
                <a:ea typeface="標楷體" panose="03000509000000000000" pitchFamily="65" charset="-120"/>
              </a:rPr>
              <a:t>皆視為</a:t>
            </a:r>
            <a:r>
              <a:rPr lang="zh-TW" altLang="en-US" sz="8800" dirty="0">
                <a:ea typeface="標楷體" panose="03000509000000000000" pitchFamily="65" charset="-120"/>
              </a:rPr>
              <a:t>曠職。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8800" dirty="0">
                <a:ea typeface="標楷體" panose="03000509000000000000" pitchFamily="65" charset="-120"/>
              </a:rPr>
              <a:t>三、實習生無正當理由缺勤致實習機構辭退或終止實習，</a:t>
            </a:r>
            <a:r>
              <a:rPr lang="zh-TW" altLang="en-US" sz="8800" dirty="0" smtClean="0">
                <a:ea typeface="標楷體" panose="03000509000000000000" pitchFamily="65" charset="-120"/>
              </a:rPr>
              <a:t>經學校</a:t>
            </a:r>
            <a:endParaRPr lang="en-US" altLang="zh-TW" sz="8800" dirty="0" smtClean="0">
              <a:ea typeface="標楷體" panose="03000509000000000000" pitchFamily="65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8800" dirty="0">
                <a:ea typeface="標楷體" panose="03000509000000000000" pitchFamily="65" charset="-120"/>
              </a:rPr>
              <a:t> </a:t>
            </a:r>
            <a:r>
              <a:rPr lang="en-US" altLang="zh-TW" sz="8800" dirty="0" smtClean="0">
                <a:ea typeface="標楷體" panose="03000509000000000000" pitchFamily="65" charset="-120"/>
              </a:rPr>
              <a:t>      </a:t>
            </a:r>
            <a:r>
              <a:rPr lang="zh-TW" altLang="en-US" sz="8800" dirty="0" smtClean="0">
                <a:ea typeface="標楷體" panose="03000509000000000000" pitchFamily="65" charset="-120"/>
              </a:rPr>
              <a:t>查證屬實者</a:t>
            </a:r>
            <a:r>
              <a:rPr lang="zh-TW" altLang="en-US" sz="8800" dirty="0">
                <a:ea typeface="標楷體" panose="03000509000000000000" pitchFamily="65" charset="-120"/>
              </a:rPr>
              <a:t>，實習成績以不及格計算。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8800" dirty="0">
                <a:ea typeface="標楷體" panose="03000509000000000000" pitchFamily="65" charset="-120"/>
              </a:rPr>
              <a:t>四、缺勤後的實習時數如不足課程規定下限，應補足至</a:t>
            </a:r>
            <a:r>
              <a:rPr lang="zh-TW" altLang="en-US" sz="8800" dirty="0" smtClean="0">
                <a:ea typeface="標楷體" panose="03000509000000000000" pitchFamily="65" charset="-120"/>
              </a:rPr>
              <a:t>最低時</a:t>
            </a:r>
            <a:r>
              <a:rPr lang="zh-TW" altLang="en-US" sz="8800" dirty="0">
                <a:ea typeface="標楷體" panose="03000509000000000000" pitchFamily="65" charset="-120"/>
              </a:rPr>
              <a:t>數</a:t>
            </a:r>
            <a:r>
              <a:rPr lang="zh-TW" altLang="en-US" sz="8800" dirty="0" smtClean="0">
                <a:ea typeface="標楷體" panose="03000509000000000000" pitchFamily="65" charset="-120"/>
              </a:rPr>
              <a:t>。</a:t>
            </a:r>
            <a:endParaRPr lang="zh-TW" altLang="en-US" sz="8800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438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en-US" altLang="zh-TW" smtClean="0"/>
              <a:pPr/>
              <a:t>7</a:t>
            </a:fld>
            <a:endParaRPr lang="en-US" altLang="zh-TW"/>
          </a:p>
        </p:txBody>
      </p:sp>
      <p:sp>
        <p:nvSpPr>
          <p:cNvPr id="6" name="內容版面配置區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zh-TW" altLang="en-US" sz="2800" b="1" dirty="0">
                <a:solidFill>
                  <a:srgbClr val="0000FF"/>
                </a:solidFill>
                <a:ea typeface="標楷體" panose="03000509000000000000" pitchFamily="65" charset="-120"/>
              </a:rPr>
              <a:t>請假和</a:t>
            </a:r>
            <a:r>
              <a:rPr lang="zh-TW" altLang="en-US" sz="2800" b="1" dirty="0" smtClean="0">
                <a:solidFill>
                  <a:srgbClr val="0000FF"/>
                </a:solidFill>
                <a:ea typeface="標楷體" panose="03000509000000000000" pitchFamily="65" charset="-120"/>
              </a:rPr>
              <a:t>考勤</a:t>
            </a:r>
            <a:endParaRPr lang="en-US" altLang="zh-TW" sz="2800" b="1" dirty="0" smtClean="0">
              <a:solidFill>
                <a:srgbClr val="0000FF"/>
              </a:solidFill>
              <a:ea typeface="標楷體" panose="03000509000000000000" pitchFamily="65" charset="-12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zh-TW" altLang="en-US" sz="2200" dirty="0">
                <a:solidFill>
                  <a:prstClr val="black"/>
                </a:solidFill>
                <a:ea typeface="標楷體" panose="03000509000000000000" pitchFamily="65" charset="-120"/>
              </a:rPr>
              <a:t>五、實習生缺勤時數（含事假、病假、曠職）</a:t>
            </a:r>
            <a:r>
              <a:rPr lang="zh-TW" altLang="en-US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累計</a:t>
            </a:r>
            <a:r>
              <a:rPr lang="zh-TW" altLang="en-US" sz="2200" dirty="0">
                <a:solidFill>
                  <a:prstClr val="black"/>
                </a:solidFill>
                <a:ea typeface="標楷體" panose="03000509000000000000" pitchFamily="65" charset="-120"/>
              </a:rPr>
              <a:t>達</a:t>
            </a:r>
            <a:r>
              <a:rPr lang="zh-TW" altLang="en-US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該 門</a:t>
            </a:r>
            <a:r>
              <a:rPr lang="zh-TW" altLang="en-US" sz="2200" dirty="0">
                <a:solidFill>
                  <a:prstClr val="black"/>
                </a:solidFill>
                <a:ea typeface="標楷體" panose="03000509000000000000" pitchFamily="65" charset="-120"/>
              </a:rPr>
              <a:t>課程</a:t>
            </a:r>
            <a:r>
              <a:rPr lang="zh-TW" altLang="en-US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規  </a:t>
            </a:r>
            <a:endParaRPr lang="en-US" altLang="zh-TW" sz="2200" dirty="0" smtClean="0">
              <a:solidFill>
                <a:prstClr val="black"/>
              </a:solidFill>
              <a:ea typeface="標楷體" panose="03000509000000000000" pitchFamily="65" charset="-12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en-US" altLang="zh-TW" sz="2200" dirty="0">
                <a:solidFill>
                  <a:prstClr val="black"/>
                </a:solidFill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      </a:t>
            </a:r>
            <a:r>
              <a:rPr lang="zh-TW" altLang="en-US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定時數</a:t>
            </a:r>
            <a:r>
              <a:rPr lang="zh-TW" altLang="en-US" sz="2200" dirty="0">
                <a:solidFill>
                  <a:prstClr val="black"/>
                </a:solidFill>
                <a:ea typeface="標楷體" panose="03000509000000000000" pitchFamily="65" charset="-120"/>
              </a:rPr>
              <a:t>五分之一者，成績考評不列</a:t>
            </a:r>
            <a:r>
              <a:rPr lang="zh-TW" altLang="en-US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八十分以上</a:t>
            </a:r>
            <a:r>
              <a:rPr lang="zh-TW" altLang="en-US" sz="2200" dirty="0">
                <a:solidFill>
                  <a:prstClr val="black"/>
                </a:solidFill>
                <a:ea typeface="標楷體" panose="03000509000000000000" pitchFamily="65" charset="-120"/>
              </a:rPr>
              <a:t>；缺勤日數</a:t>
            </a:r>
            <a:r>
              <a:rPr lang="zh-TW" altLang="en-US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累</a:t>
            </a:r>
            <a:endParaRPr lang="en-US" altLang="zh-TW" sz="2200" dirty="0" smtClean="0">
              <a:solidFill>
                <a:prstClr val="black"/>
              </a:solidFill>
              <a:ea typeface="標楷體" panose="03000509000000000000" pitchFamily="65" charset="-12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en-US" altLang="zh-TW" sz="2200" dirty="0">
                <a:solidFill>
                  <a:prstClr val="black"/>
                </a:solidFill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      </a:t>
            </a:r>
            <a:r>
              <a:rPr lang="zh-TW" altLang="en-US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計</a:t>
            </a:r>
            <a:r>
              <a:rPr lang="zh-TW" altLang="en-US" sz="2200" dirty="0">
                <a:solidFill>
                  <a:prstClr val="black"/>
                </a:solidFill>
                <a:ea typeface="標楷體" panose="03000509000000000000" pitchFamily="65" charset="-120"/>
              </a:rPr>
              <a:t>達該</a:t>
            </a:r>
            <a:r>
              <a:rPr lang="zh-TW" altLang="en-US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門課程</a:t>
            </a:r>
            <a:r>
              <a:rPr lang="zh-TW" altLang="en-US" sz="2200" dirty="0">
                <a:solidFill>
                  <a:prstClr val="black"/>
                </a:solidFill>
                <a:ea typeface="標楷體" panose="03000509000000000000" pitchFamily="65" charset="-120"/>
              </a:rPr>
              <a:t>規定時數</a:t>
            </a:r>
            <a:r>
              <a:rPr lang="zh-TW" altLang="en-US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四分之一者</a:t>
            </a:r>
            <a:r>
              <a:rPr lang="zh-TW" altLang="en-US" sz="2200" dirty="0">
                <a:solidFill>
                  <a:prstClr val="black"/>
                </a:solidFill>
                <a:ea typeface="標楷體" panose="03000509000000000000" pitchFamily="65" charset="-120"/>
              </a:rPr>
              <a:t>，成績考評不列七十分</a:t>
            </a:r>
            <a:r>
              <a:rPr lang="zh-TW" altLang="en-US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以</a:t>
            </a:r>
            <a:endParaRPr lang="en-US" altLang="zh-TW" sz="2200" dirty="0" smtClean="0">
              <a:solidFill>
                <a:prstClr val="black"/>
              </a:solidFill>
              <a:ea typeface="標楷體" panose="03000509000000000000" pitchFamily="65" charset="-12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en-US" altLang="zh-TW" sz="2200" dirty="0">
                <a:solidFill>
                  <a:prstClr val="black"/>
                </a:solidFill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      </a:t>
            </a:r>
            <a:r>
              <a:rPr lang="zh-TW" altLang="en-US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上</a:t>
            </a:r>
            <a:r>
              <a:rPr lang="zh-TW" altLang="en-US" sz="2200" dirty="0">
                <a:solidFill>
                  <a:prstClr val="black"/>
                </a:solidFill>
                <a:ea typeface="標楷體" panose="03000509000000000000" pitchFamily="65" charset="-120"/>
              </a:rPr>
              <a:t>；缺勤時</a:t>
            </a:r>
            <a:r>
              <a:rPr lang="zh-TW" altLang="en-US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數達</a:t>
            </a:r>
            <a:r>
              <a:rPr lang="zh-TW" altLang="en-US" sz="2200" dirty="0">
                <a:solidFill>
                  <a:prstClr val="black"/>
                </a:solidFill>
                <a:ea typeface="標楷體" panose="03000509000000000000" pitchFamily="65" charset="-120"/>
              </a:rPr>
              <a:t>該門</a:t>
            </a:r>
            <a:r>
              <a:rPr lang="zh-TW" altLang="en-US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課 程</a:t>
            </a:r>
            <a:r>
              <a:rPr lang="zh-TW" altLang="en-US" sz="2200" dirty="0">
                <a:solidFill>
                  <a:prstClr val="black"/>
                </a:solidFill>
                <a:ea typeface="標楷體" panose="03000509000000000000" pitchFamily="65" charset="-120"/>
              </a:rPr>
              <a:t>規定時數三分之一者，該次校外</a:t>
            </a:r>
            <a:r>
              <a:rPr lang="zh-TW" altLang="en-US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實</a:t>
            </a:r>
            <a:endParaRPr lang="en-US" altLang="zh-TW" sz="2200" dirty="0" smtClean="0">
              <a:solidFill>
                <a:prstClr val="black"/>
              </a:solidFill>
              <a:ea typeface="標楷體" panose="03000509000000000000" pitchFamily="65" charset="-12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en-US" altLang="zh-TW" sz="2200" dirty="0">
                <a:solidFill>
                  <a:prstClr val="black"/>
                </a:solidFill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      </a:t>
            </a:r>
            <a:r>
              <a:rPr lang="zh-TW" altLang="en-US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習</a:t>
            </a:r>
            <a:r>
              <a:rPr lang="zh-TW" altLang="en-US" sz="2200" dirty="0">
                <a:solidFill>
                  <a:prstClr val="black"/>
                </a:solidFill>
                <a:ea typeface="標楷體" panose="03000509000000000000" pitchFamily="65" charset="-120"/>
              </a:rPr>
              <a:t>課程成績</a:t>
            </a:r>
            <a:r>
              <a:rPr lang="zh-TW" altLang="en-US" sz="2200" dirty="0" smtClean="0">
                <a:solidFill>
                  <a:prstClr val="black"/>
                </a:solidFill>
                <a:ea typeface="標楷體" panose="03000509000000000000" pitchFamily="65" charset="-120"/>
              </a:rPr>
              <a:t>以 零分計算。</a:t>
            </a:r>
            <a:endParaRPr lang="en-US" altLang="zh-TW" sz="2200" b="1" dirty="0">
              <a:solidFill>
                <a:srgbClr val="0000FF"/>
              </a:solidFill>
              <a:ea typeface="標楷體" panose="03000509000000000000" pitchFamily="65" charset="-120"/>
            </a:endParaRPr>
          </a:p>
          <a:p>
            <a:pPr marL="450850" indent="-450850">
              <a:lnSpc>
                <a:spcPct val="120000"/>
              </a:lnSpc>
              <a:buNone/>
            </a:pPr>
            <a:r>
              <a:rPr lang="zh-TW" altLang="en-US" sz="2200" dirty="0">
                <a:ea typeface="標楷體" panose="03000509000000000000" pitchFamily="65" charset="-120"/>
              </a:rPr>
              <a:t>六、無法全職在校外機構實習而必須返校重補修</a:t>
            </a:r>
            <a:r>
              <a:rPr lang="zh-TW" altLang="en-US" sz="2200" dirty="0" smtClean="0">
                <a:ea typeface="標楷體" panose="03000509000000000000" pitchFamily="65" charset="-120"/>
              </a:rPr>
              <a:t>課程的實習生，  </a:t>
            </a:r>
            <a:endParaRPr lang="en-US" altLang="zh-TW" sz="2200" dirty="0" smtClean="0">
              <a:ea typeface="標楷體" panose="03000509000000000000" pitchFamily="65" charset="-120"/>
            </a:endParaRPr>
          </a:p>
          <a:p>
            <a:pPr marL="450850" indent="-450850">
              <a:lnSpc>
                <a:spcPct val="120000"/>
              </a:lnSpc>
              <a:buNone/>
            </a:pPr>
            <a:r>
              <a:rPr lang="en-US" altLang="zh-TW" sz="2200" dirty="0"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ea typeface="標楷體" panose="03000509000000000000" pitchFamily="65" charset="-120"/>
              </a:rPr>
              <a:t>      </a:t>
            </a:r>
            <a:r>
              <a:rPr lang="zh-TW" altLang="en-US" sz="2200" dirty="0" smtClean="0">
                <a:ea typeface="標楷體" panose="03000509000000000000" pitchFamily="65" charset="-120"/>
              </a:rPr>
              <a:t>須經各教學單位與輔導老師及實習機構同意</a:t>
            </a:r>
            <a:r>
              <a:rPr lang="zh-TW" altLang="en-US" sz="2200" dirty="0">
                <a:ea typeface="標楷體" panose="03000509000000000000" pitchFamily="65" charset="-120"/>
              </a:rPr>
              <a:t>，修課期間</a:t>
            </a:r>
            <a:r>
              <a:rPr lang="zh-TW" altLang="en-US" sz="2200" dirty="0" smtClean="0">
                <a:ea typeface="標楷體" panose="03000509000000000000" pitchFamily="65" charset="-120"/>
              </a:rPr>
              <a:t>不計 </a:t>
            </a:r>
            <a:endParaRPr lang="en-US" altLang="zh-TW" sz="2200" dirty="0" smtClean="0">
              <a:ea typeface="標楷體" panose="03000509000000000000" pitchFamily="65" charset="-120"/>
            </a:endParaRPr>
          </a:p>
          <a:p>
            <a:pPr marL="450850" indent="-450850">
              <a:lnSpc>
                <a:spcPct val="120000"/>
              </a:lnSpc>
              <a:buNone/>
            </a:pPr>
            <a:r>
              <a:rPr lang="en-US" altLang="zh-TW" sz="2200" dirty="0"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ea typeface="標楷體" panose="03000509000000000000" pitchFamily="65" charset="-120"/>
              </a:rPr>
              <a:t>      </a:t>
            </a:r>
            <a:r>
              <a:rPr lang="zh-TW" altLang="en-US" sz="2200" dirty="0" smtClean="0">
                <a:ea typeface="標楷體" panose="03000509000000000000" pitchFamily="65" charset="-120"/>
              </a:rPr>
              <a:t>入</a:t>
            </a:r>
            <a:r>
              <a:rPr lang="zh-TW" altLang="en-US" sz="2200" dirty="0">
                <a:ea typeface="標楷體" panose="03000509000000000000" pitchFamily="65" charset="-120"/>
              </a:rPr>
              <a:t>實習時數。</a:t>
            </a:r>
          </a:p>
          <a:p>
            <a:pPr marL="450850" indent="-450850">
              <a:lnSpc>
                <a:spcPct val="120000"/>
              </a:lnSpc>
              <a:buNone/>
            </a:pPr>
            <a:endParaRPr lang="zh-TW" altLang="en-US" sz="8000" dirty="0">
              <a:ea typeface="標楷體" panose="03000509000000000000" pitchFamily="65" charset="-120"/>
            </a:endParaRPr>
          </a:p>
        </p:txBody>
      </p:sp>
      <p:sp>
        <p:nvSpPr>
          <p:cNvPr id="7" name="標題 2"/>
          <p:cNvSpPr txBox="1">
            <a:spLocks/>
          </p:cNvSpPr>
          <p:nvPr/>
        </p:nvSpPr>
        <p:spPr>
          <a:xfrm>
            <a:off x="395536" y="404664"/>
            <a:ext cx="8260672" cy="10394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學校規範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114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en-US" altLang="zh-TW" smtClean="0"/>
              <a:pPr/>
              <a:t>8</a:t>
            </a:fld>
            <a:endParaRPr lang="en-US" altLang="zh-TW"/>
          </a:p>
        </p:txBody>
      </p:sp>
      <p:sp>
        <p:nvSpPr>
          <p:cNvPr id="6" name="內容版面配置區 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TW" altLang="en-US" sz="28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學生考核部分：</a:t>
            </a:r>
            <a:endParaRPr lang="en-US" altLang="zh-TW" sz="28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457200" lvl="0" indent="-2809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實習成績由實習機構輔導老師和本系輔導教師共同議定，其評分佔比以</a:t>
            </a:r>
            <a:r>
              <a:rPr lang="zh-TW" altLang="en-US" sz="2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實習機構表現</a:t>
            </a:r>
            <a:r>
              <a:rPr lang="en-US" altLang="zh-TW" sz="2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70%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en-US" sz="2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實習</a:t>
            </a:r>
            <a:r>
              <a:rPr lang="zh-TW" altLang="en-US" sz="2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報告</a:t>
            </a:r>
            <a:r>
              <a:rPr lang="en-US" altLang="zh-TW" sz="2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含週誌</a:t>
            </a:r>
            <a:r>
              <a:rPr lang="en-US" altLang="zh-TW" sz="2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en-US" altLang="zh-TW" sz="2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30%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為原則</a:t>
            </a:r>
            <a:r>
              <a:rPr lang="zh-TW" altLang="en-US" sz="22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2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457200" indent="-2809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學生必須填寫</a:t>
            </a:r>
            <a:r>
              <a:rPr lang="zh-TW" altLang="en-US" sz="2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實習週誌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，並經實習輔導老師及學校指導老師考核。</a:t>
            </a:r>
            <a:endParaRPr lang="en-US" altLang="zh-TW" sz="2200" dirty="0">
              <a:latin typeface="標楷體" pitchFamily="65" charset="-120"/>
              <a:ea typeface="標楷體" pitchFamily="65" charset="-120"/>
            </a:endParaRPr>
          </a:p>
          <a:p>
            <a:pPr marL="457200" indent="-2809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期末必須繳交</a:t>
            </a:r>
            <a:r>
              <a:rPr lang="zh-TW" altLang="en-US" sz="2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校外實習報告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考核至</a:t>
            </a:r>
            <a:r>
              <a:rPr lang="en-US" altLang="zh-TW" sz="22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114/05/19</a:t>
            </a:r>
            <a:r>
              <a:rPr lang="zh-TW" altLang="en-US" sz="2200" dirty="0" smtClean="0"/>
              <a:t>）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並由學校指導老師就學期表現給予評分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411480" lvl="1" indent="0">
              <a:lnSpc>
                <a:spcPct val="120000"/>
              </a:lnSpc>
              <a:buNone/>
            </a:pPr>
            <a:endParaRPr lang="en-US" altLang="zh-TW" sz="24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標題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學校規範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959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86EF-29D6-41E5-BCF9-E8A86BBA93B5}" type="slidenum">
              <a:rPr lang="en-US" altLang="zh-TW" smtClean="0"/>
              <a:pPr/>
              <a:t>9</a:t>
            </a:fld>
            <a:endParaRPr lang="en-US" altLang="zh-TW"/>
          </a:p>
        </p:txBody>
      </p:sp>
      <p:sp>
        <p:nvSpPr>
          <p:cNvPr id="6" name="內容版面配置區 5"/>
          <p:cNvSpPr txBox="1">
            <a:spLocks noGrp="1"/>
          </p:cNvSpPr>
          <p:nvPr>
            <p:ph idx="1"/>
          </p:nvPr>
        </p:nvSpPr>
        <p:spPr>
          <a:xfrm>
            <a:off x="457200" y="1752600"/>
            <a:ext cx="8229600" cy="3480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zh-TW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安全教育</a:t>
            </a:r>
          </a:p>
          <a:p>
            <a:pPr>
              <a:lnSpc>
                <a:spcPct val="150000"/>
              </a:lnSpc>
            </a:pP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建立正確的職場安全觀念。</a:t>
            </a:r>
          </a:p>
          <a:p>
            <a:pPr>
              <a:lnSpc>
                <a:spcPct val="150000"/>
              </a:lnSpc>
            </a:pP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加強交通安全、住宿安全、性騷擾防治教育。</a:t>
            </a:r>
          </a:p>
          <a:p>
            <a:pPr>
              <a:lnSpc>
                <a:spcPct val="150000"/>
              </a:lnSpc>
            </a:pP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緊急事故應變宣導，建立包含實習生及其緊急聯絡人、系（所）緊急聯絡</a:t>
            </a:r>
            <a:r>
              <a:rPr lang="zh-TW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窗口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08-7703202#7083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校安中心之實習</a:t>
            </a:r>
            <a:r>
              <a:rPr lang="zh-TW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通訊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錄</a:t>
            </a:r>
            <a:r>
              <a:rPr lang="zh-TW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zh-TW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校安</a:t>
            </a:r>
            <a:r>
              <a:rPr lang="zh-TW" altLang="zh-TW" sz="2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中心電話</a:t>
            </a:r>
            <a:r>
              <a:rPr lang="zh-TW" altLang="zh-TW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08-7740119</a:t>
            </a:r>
            <a:r>
              <a:rPr lang="zh-TW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）。</a:t>
            </a:r>
            <a:endParaRPr lang="zh-TW" altLang="zh-TW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標題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學校規範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174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藥劑師">
  <a:themeElements>
    <a:clrScheme name="藥劑師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藥劑師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藥劑師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4004</TotalTime>
  <Words>1327</Words>
  <Application>Microsoft Office PowerPoint</Application>
  <PresentationFormat>如螢幕大小 (4:3)</PresentationFormat>
  <Paragraphs>116</Paragraphs>
  <Slides>13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藥劑師</vt:lpstr>
      <vt:lpstr>113學年度國立屏東科技大學 環境工程與科學系</vt:lpstr>
      <vt:lpstr>校外實習流程</vt:lpstr>
      <vt:lpstr>校外實習流程</vt:lpstr>
      <vt:lpstr>實習合約繳交期限</vt:lpstr>
      <vt:lpstr>實習期間的作業</vt:lpstr>
      <vt:lpstr>學校規範</vt:lpstr>
      <vt:lpstr>PowerPoint 簡報</vt:lpstr>
      <vt:lpstr>學校規範</vt:lpstr>
      <vt:lpstr>學校規範</vt:lpstr>
      <vt:lpstr>學校規範</vt:lpstr>
      <vt:lpstr>校外實習離退規定</vt:lpstr>
      <vt:lpstr>校外實習離退程序</vt:lpstr>
      <vt:lpstr>～重要事項提醒～</vt:lpstr>
    </vt:vector>
  </TitlesOfParts>
  <Company>NPUST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104學年度屏東科技大學動物科學與畜產系產學攜手專班</dc:title>
  <dc:creator>USER-PC</dc:creator>
  <cp:lastModifiedBy>工學院環境工程與科學系曾萱芳</cp:lastModifiedBy>
  <cp:revision>261</cp:revision>
  <cp:lastPrinted>2018-09-12T09:24:06Z</cp:lastPrinted>
  <dcterms:created xsi:type="dcterms:W3CDTF">2015-05-21T05:41:12Z</dcterms:created>
  <dcterms:modified xsi:type="dcterms:W3CDTF">2025-01-23T01:55:18Z</dcterms:modified>
</cp:coreProperties>
</file>