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44" r:id="rId2"/>
    <p:sldId id="345" r:id="rId3"/>
    <p:sldId id="348" r:id="rId4"/>
    <p:sldId id="351" r:id="rId5"/>
    <p:sldId id="350" r:id="rId6"/>
    <p:sldId id="352" r:id="rId7"/>
    <p:sldId id="355" r:id="rId8"/>
    <p:sldId id="354" r:id="rId9"/>
    <p:sldId id="367" r:id="rId10"/>
    <p:sldId id="356" r:id="rId11"/>
    <p:sldId id="325" r:id="rId12"/>
    <p:sldId id="357" r:id="rId13"/>
    <p:sldId id="353" r:id="rId14"/>
    <p:sldId id="358" r:id="rId15"/>
    <p:sldId id="359" r:id="rId16"/>
    <p:sldId id="366" r:id="rId17"/>
    <p:sldId id="326" r:id="rId18"/>
    <p:sldId id="360" r:id="rId19"/>
    <p:sldId id="361" r:id="rId20"/>
    <p:sldId id="328" r:id="rId21"/>
    <p:sldId id="329" r:id="rId22"/>
    <p:sldId id="362" r:id="rId23"/>
    <p:sldId id="330" r:id="rId24"/>
    <p:sldId id="331" r:id="rId25"/>
    <p:sldId id="332" r:id="rId26"/>
    <p:sldId id="349" r:id="rId27"/>
    <p:sldId id="363" r:id="rId28"/>
    <p:sldId id="333" r:id="rId29"/>
    <p:sldId id="334" r:id="rId30"/>
    <p:sldId id="364" r:id="rId31"/>
    <p:sldId id="365" r:id="rId32"/>
    <p:sldId id="337" r:id="rId33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00FF"/>
    <a:srgbClr val="0000FF"/>
    <a:srgbClr val="FF33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4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&#23526;&#32722;&#36913;&#35468;.docx" TargetMode="External"/><Relationship Id="rId3" Type="http://schemas.openxmlformats.org/officeDocument/2006/relationships/hyperlink" Target="&#38468;&#34920;1-2&#26657;&#22806;&#23526;&#32722;&#20013;&#25991;&#24037;&#20316;&#22411;&#21512;&#32004;&#26360;1120612&#31532;&#22235;&#29256;%20(2).doc" TargetMode="External"/><Relationship Id="rId7" Type="http://schemas.openxmlformats.org/officeDocument/2006/relationships/hyperlink" Target="&#38468;&#34920;13&#26657;&#22806;&#23526;&#32722;&#35657;&#26126;&#26360;&#26684;&#24335;1110801&#26356;&#26032;%20(1).doc" TargetMode="External"/><Relationship Id="rId2" Type="http://schemas.openxmlformats.org/officeDocument/2006/relationships/hyperlink" Target="&#38468;&#34920;1-1&#26657;&#22806;&#23526;&#32722;&#20013;&#25991;&#19968;&#33324;&#22411;&#21512;&#32004;&#26360;1120612&#31532;&#22235;&#29256;%20(5).doc" TargetMode="External"/><Relationship Id="rId1" Type="http://schemas.openxmlformats.org/officeDocument/2006/relationships/hyperlink" Target="&#38468;&#34920;5&#23526;&#32722;&#27231;&#27083;&#35413;&#20272;&#34920;%20(8).docx" TargetMode="External"/><Relationship Id="rId6" Type="http://schemas.openxmlformats.org/officeDocument/2006/relationships/hyperlink" Target="&#26399;&#26411;&#22577;&#21578;&#20839;&#23481;&#21450;&#26684;&#24335;.pdf" TargetMode="External"/><Relationship Id="rId5" Type="http://schemas.openxmlformats.org/officeDocument/2006/relationships/hyperlink" Target="&#22577;&#21040;&#30906;&#35469;&#21934;.docx" TargetMode="External"/><Relationship Id="rId4" Type="http://schemas.openxmlformats.org/officeDocument/2006/relationships/hyperlink" Target="&#23478;&#38263;&#21516;&#24847;&#26360;.docx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&#38468;&#34920;12-&#26657;&#22806;&#23526;&#32722;&#25552;&#21069;&#32066;&#27490;&#21512;&#32004;&#26360;(1110801&#26356;&#26032;).docx" TargetMode="External"/><Relationship Id="rId1" Type="http://schemas.openxmlformats.org/officeDocument/2006/relationships/hyperlink" Target="&#38468;&#34920;11-&#26657;&#22806;&#23526;&#32722;&#21839;&#38988;&#34389;&#29702;&#21450;&#36681;&#20171;&#21934;(1100412&#26356;&#26032;)%20(1).docx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&#38468;&#34920;13&#26657;&#22806;&#23526;&#32722;&#35657;&#26126;&#26360;&#26684;&#24335;1110801&#26356;&#26032;%20(1).doc" TargetMode="External"/><Relationship Id="rId3" Type="http://schemas.openxmlformats.org/officeDocument/2006/relationships/hyperlink" Target="&#38468;&#34920;1-2&#26657;&#22806;&#23526;&#32722;&#20013;&#25991;&#24037;&#20316;&#22411;&#21512;&#32004;&#26360;1120612&#31532;&#22235;&#29256;%20(2).doc" TargetMode="External"/><Relationship Id="rId7" Type="http://schemas.openxmlformats.org/officeDocument/2006/relationships/hyperlink" Target="&#26399;&#26411;&#22577;&#21578;&#20839;&#23481;&#21450;&#26684;&#24335;.pdf" TargetMode="External"/><Relationship Id="rId2" Type="http://schemas.openxmlformats.org/officeDocument/2006/relationships/hyperlink" Target="&#38468;&#34920;1-1&#26657;&#22806;&#23526;&#32722;&#20013;&#25991;&#19968;&#33324;&#22411;&#21512;&#32004;&#26360;1120612&#31532;&#22235;&#29256;%20(5).doc" TargetMode="External"/><Relationship Id="rId1" Type="http://schemas.openxmlformats.org/officeDocument/2006/relationships/hyperlink" Target="&#38468;&#34920;5&#23526;&#32722;&#27231;&#27083;&#35413;&#20272;&#34920;%20(8).docx" TargetMode="External"/><Relationship Id="rId6" Type="http://schemas.openxmlformats.org/officeDocument/2006/relationships/hyperlink" Target="&#23526;&#32722;&#36913;&#35468;.docx" TargetMode="External"/><Relationship Id="rId5" Type="http://schemas.openxmlformats.org/officeDocument/2006/relationships/hyperlink" Target="&#22577;&#21040;&#30906;&#35469;&#21934;.docx" TargetMode="External"/><Relationship Id="rId4" Type="http://schemas.openxmlformats.org/officeDocument/2006/relationships/hyperlink" Target="&#23478;&#38263;&#21516;&#24847;&#26360;.docx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&#38468;&#34920;12-&#26657;&#22806;&#23526;&#32722;&#25552;&#21069;&#32066;&#27490;&#21512;&#32004;&#26360;(1110801&#26356;&#26032;).docx" TargetMode="External"/><Relationship Id="rId1" Type="http://schemas.openxmlformats.org/officeDocument/2006/relationships/hyperlink" Target="&#38468;&#34920;11-&#26657;&#22806;&#23526;&#32722;&#21839;&#38988;&#34389;&#29702;&#21450;&#36681;&#20171;&#21934;(1100412&#26356;&#26032;)%20(1)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E6E7B-53B7-47BF-950D-DAF74A8D16C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90D277C-1E5F-4C65-A4A3-914047174C61}">
      <dgm:prSet phldrT="[文字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實習機構評估及篩選</a:t>
          </a:r>
          <a:r>
            <a:rPr lang="en-US" altLang="zh-TW" sz="2400" b="1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實習機構評估表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確認單位請填寫實習單位資訊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【</a:t>
          </a:r>
          <a:r>
            <a:rPr lang="zh-TW" altLang="en-US" sz="2400" b="1" u="sng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實習單位確認表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</a:p>
      </dgm:t>
    </dgm:pt>
    <dgm:pt modelId="{9C91071E-178A-41A5-A560-E40F540C4C02}" type="parTrans" cxnId="{EA4796A1-9A98-4570-9919-56D81513BC95}">
      <dgm:prSet/>
      <dgm:spPr/>
      <dgm:t>
        <a:bodyPr/>
        <a:lstStyle/>
        <a:p>
          <a:pPr algn="ctr"/>
          <a:endParaRPr lang="zh-TW" altLang="en-US"/>
        </a:p>
      </dgm:t>
    </dgm:pt>
    <dgm:pt modelId="{FD5697EA-DE93-44D0-BB2E-2C0C9B716775}" type="sibTrans" cxnId="{EA4796A1-9A98-4570-9919-56D81513BC95}">
      <dgm:prSet/>
      <dgm:spPr/>
      <dgm:t>
        <a:bodyPr/>
        <a:lstStyle/>
        <a:p>
          <a:pPr algn="ctr"/>
          <a:endParaRPr lang="zh-TW" altLang="en-US"/>
        </a:p>
      </dgm:t>
    </dgm:pt>
    <dgm:pt modelId="{2A67AEE0-8DDF-49A8-87A0-14D443F9EDC2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進行實習合約及家長同意書簽訂校外實習合約</a:t>
          </a:r>
          <a:endParaRPr lang="en-US" altLang="zh-TW" sz="2200" b="1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algn="ctr">
            <a:lnSpc>
              <a:spcPct val="70000"/>
            </a:lnSpc>
          </a:pPr>
          <a:r>
            <a:rPr lang="en-US" altLang="zh-TW" sz="2200" b="1" dirty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一般型</a:t>
          </a:r>
          <a:r>
            <a:rPr lang="en-US" altLang="zh-TW" sz="2200" b="1" dirty="0">
              <a:latin typeface="新細明體"/>
              <a:ea typeface="新細明體"/>
              <a:cs typeface="+mn-cs"/>
            </a:rPr>
            <a:t>】</a:t>
          </a:r>
          <a:r>
            <a:rPr lang="zh-TW" altLang="en-US" sz="2200" b="1" dirty="0">
              <a:latin typeface="新細明體"/>
              <a:ea typeface="新細明體"/>
              <a:cs typeface="+mn-cs"/>
            </a:rPr>
            <a:t>、</a:t>
          </a:r>
          <a:r>
            <a:rPr lang="en-US" altLang="zh-TW" sz="2200" b="1" dirty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/>
              <a:ea typeface="標楷體"/>
              <a:cs typeface="+mn-cs"/>
              <a:hlinkClick xmlns:r="http://schemas.openxmlformats.org/officeDocument/2006/relationships"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工作型</a:t>
          </a:r>
          <a:r>
            <a:rPr lang="en-US" altLang="zh-TW" sz="2200" b="1" dirty="0">
              <a:latin typeface="標楷體"/>
              <a:ea typeface="標楷體"/>
              <a:cs typeface="+mn-cs"/>
            </a:rPr>
            <a:t>】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【</a:t>
          </a:r>
          <a:r>
            <a:rPr lang="zh-TW" altLang="en-US" sz="22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4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家長同意書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200" b="1" dirty="0"/>
        </a:p>
      </dgm:t>
    </dgm:pt>
    <dgm:pt modelId="{0B3ACC11-7CD7-46AD-ABFF-BAC17279E9F2}" type="parTrans" cxnId="{310A6CA5-27D8-40C6-932E-8E9DD6CD14B3}">
      <dgm:prSet/>
      <dgm:spPr/>
      <dgm:t>
        <a:bodyPr/>
        <a:lstStyle/>
        <a:p>
          <a:pPr algn="ctr"/>
          <a:endParaRPr lang="zh-TW" altLang="en-US"/>
        </a:p>
      </dgm:t>
    </dgm:pt>
    <dgm:pt modelId="{784813CE-818C-4F51-AD7A-8F6396B431BB}" type="sibTrans" cxnId="{310A6CA5-27D8-40C6-932E-8E9DD6CD14B3}">
      <dgm:prSet/>
      <dgm:spPr/>
      <dgm:t>
        <a:bodyPr/>
        <a:lstStyle/>
        <a:p>
          <a:pPr algn="ctr"/>
          <a:endParaRPr lang="zh-TW" altLang="en-US"/>
        </a:p>
      </dgm:t>
    </dgm:pt>
    <dgm:pt modelId="{5136DB21-5BF8-41FB-A064-CC6014F0DDB8}">
      <dgm:prSet phldrT="[文字]" custT="1"/>
      <dgm:spPr/>
      <dgm:t>
        <a:bodyPr/>
        <a:lstStyle/>
        <a:p>
          <a:pPr algn="ctr">
            <a:lnSpc>
              <a:spcPct val="70000"/>
            </a:lnSpc>
          </a:pP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至實習機構報到並回傳報到確認單</a:t>
          </a:r>
          <a:endParaRPr lang="en-US" altLang="zh-TW" sz="2400" b="1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algn="ctr">
            <a:lnSpc>
              <a:spcPct val="70000"/>
            </a:lnSpc>
          </a:pPr>
          <a:r>
            <a:rPr lang="en-US" altLang="zh-TW" sz="2400" b="1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5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報到確認單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dirty="0"/>
        </a:p>
      </dgm:t>
    </dgm:pt>
    <dgm:pt modelId="{7A59DA5B-026B-415C-94CA-DB4836602AAA}" type="parTrans" cxnId="{60E412FF-EA59-4C53-989E-AE634A8B5F58}">
      <dgm:prSet/>
      <dgm:spPr/>
      <dgm:t>
        <a:bodyPr/>
        <a:lstStyle/>
        <a:p>
          <a:pPr algn="ctr"/>
          <a:endParaRPr lang="zh-TW" altLang="en-US"/>
        </a:p>
      </dgm:t>
    </dgm:pt>
    <dgm:pt modelId="{B8A565B6-7D06-4236-BF6D-A0F8307E930A}" type="sibTrans" cxnId="{60E412FF-EA59-4C53-989E-AE634A8B5F58}">
      <dgm:prSet/>
      <dgm:spPr/>
      <dgm:t>
        <a:bodyPr/>
        <a:lstStyle/>
        <a:p>
          <a:pPr algn="ctr"/>
          <a:endParaRPr lang="zh-TW" altLang="en-US"/>
        </a:p>
      </dgm:t>
    </dgm:pt>
    <dgm:pt modelId="{C7C73505-D02F-47FE-BAA0-33B4CBC0B8D6}">
      <dgm:prSet phldrT="[文字]" custT="1"/>
      <dgm:spPr/>
      <dgm:t>
        <a:bodyPr/>
        <a:lstStyle/>
        <a:p>
          <a:pPr algn="ctr">
            <a:spcAft>
              <a:spcPts val="0"/>
            </a:spcAft>
          </a:pP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繳交</a:t>
          </a:r>
          <a:r>
            <a:rPr lang="zh-TW" altLang="en-US" sz="22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6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期末報告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7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實習證明書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u="sng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線上教務處問卷填寫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u="sng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工程認證問卷</a:t>
          </a:r>
          <a:r>
            <a:rPr lang="en-US" altLang="zh-TW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按期末報告規定書寫</a:t>
          </a:r>
          <a:r>
            <a:rPr lang="zh-TW" altLang="en-US" sz="2200" b="1" dirty="0">
              <a:latin typeface="標楷體"/>
              <a:ea typeface="標楷體"/>
              <a:cs typeface="+mn-cs"/>
            </a:rPr>
            <a:t>、實習證明書、問卷及課程關聯表</a:t>
          </a:r>
          <a:r>
            <a:rPr lang="en-US" altLang="zh-TW" sz="2200" b="1" dirty="0">
              <a:latin typeface="標楷體"/>
              <a:ea typeface="標楷體"/>
              <a:cs typeface="+mn-cs"/>
            </a:rPr>
            <a:t>)</a:t>
          </a:r>
          <a:endParaRPr lang="zh-TW" altLang="en-US" sz="2200" b="1" dirty="0"/>
        </a:p>
      </dgm:t>
    </dgm:pt>
    <dgm:pt modelId="{1A2E164C-456B-4EAE-98A7-4B3DC87EEE94}" type="parTrans" cxnId="{BF18FA50-8DB4-4E71-8CBA-5E32403D12C7}">
      <dgm:prSet/>
      <dgm:spPr/>
      <dgm:t>
        <a:bodyPr/>
        <a:lstStyle/>
        <a:p>
          <a:pPr algn="ctr"/>
          <a:endParaRPr lang="zh-TW" altLang="en-US"/>
        </a:p>
      </dgm:t>
    </dgm:pt>
    <dgm:pt modelId="{D9FF80CF-A63A-4DED-B090-CB109938CF4E}" type="sibTrans" cxnId="{BF18FA50-8DB4-4E71-8CBA-5E32403D12C7}">
      <dgm:prSet/>
      <dgm:spPr/>
      <dgm:t>
        <a:bodyPr/>
        <a:lstStyle/>
        <a:p>
          <a:pPr algn="ctr"/>
          <a:endParaRPr lang="zh-TW" altLang="en-US"/>
        </a:p>
      </dgm:t>
    </dgm:pt>
    <dgm:pt modelId="{932C8B31-1144-4AFA-B8B7-E7A1421849CE}">
      <dgm:prSet phldrT="[文字]" custT="1"/>
      <dgm:spPr/>
      <dgm:t>
        <a:bodyPr/>
        <a:lstStyle/>
        <a:p>
          <a:pPr algn="ctr"/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定期上傳</a:t>
          </a:r>
          <a:r>
            <a:rPr lang="zh-TW" altLang="en-US" sz="2400" b="1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8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實習週誌</a:t>
          </a:r>
          <a:r>
            <a:rPr lang="en-US" altLang="zh-TW" sz="2400" b="1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週誌格式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word</a:t>
          </a:r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檔</a:t>
          </a:r>
          <a:r>
            <a: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dirty="0"/>
        </a:p>
      </dgm:t>
    </dgm:pt>
    <dgm:pt modelId="{7CA974FA-F142-4519-BEFF-9CE11665FE6F}" type="parTrans" cxnId="{D7C80165-5BC3-4DE2-8317-25ED21C8DD08}">
      <dgm:prSet/>
      <dgm:spPr/>
      <dgm:t>
        <a:bodyPr/>
        <a:lstStyle/>
        <a:p>
          <a:pPr algn="ctr"/>
          <a:endParaRPr lang="zh-TW" altLang="en-US"/>
        </a:p>
      </dgm:t>
    </dgm:pt>
    <dgm:pt modelId="{2F4E9943-031B-4F3B-A07F-B59961607D66}" type="sibTrans" cxnId="{D7C80165-5BC3-4DE2-8317-25ED21C8DD08}">
      <dgm:prSet/>
      <dgm:spPr/>
      <dgm:t>
        <a:bodyPr/>
        <a:lstStyle/>
        <a:p>
          <a:pPr algn="ctr"/>
          <a:endParaRPr lang="zh-TW" altLang="en-US"/>
        </a:p>
      </dgm:t>
    </dgm:pt>
    <dgm:pt modelId="{4D27D1B4-8F58-410D-8225-559CD8D363AE}" type="pres">
      <dgm:prSet presAssocID="{2E1E6E7B-53B7-47BF-950D-DAF74A8D16C1}" presName="outerComposite" presStyleCnt="0">
        <dgm:presLayoutVars>
          <dgm:chMax val="5"/>
          <dgm:dir/>
          <dgm:resizeHandles val="exact"/>
        </dgm:presLayoutVars>
      </dgm:prSet>
      <dgm:spPr/>
    </dgm:pt>
    <dgm:pt modelId="{0D61DCAC-0CBA-4A52-A7BA-9C6868C921BE}" type="pres">
      <dgm:prSet presAssocID="{2E1E6E7B-53B7-47BF-950D-DAF74A8D16C1}" presName="dummyMaxCanvas" presStyleCnt="0">
        <dgm:presLayoutVars/>
      </dgm:prSet>
      <dgm:spPr/>
    </dgm:pt>
    <dgm:pt modelId="{FD43E35C-B229-4AB4-A21B-8DDF90D3BFDE}" type="pres">
      <dgm:prSet presAssocID="{2E1E6E7B-53B7-47BF-950D-DAF74A8D16C1}" presName="FiveNodes_1" presStyleLbl="node1" presStyleIdx="0" presStyleCnt="5" custScaleX="123781" custScaleY="105088" custLinFactNeighborX="12926" custLinFactNeighborY="3487">
        <dgm:presLayoutVars>
          <dgm:bulletEnabled val="1"/>
        </dgm:presLayoutVars>
      </dgm:prSet>
      <dgm:spPr/>
    </dgm:pt>
    <dgm:pt modelId="{70EB84C2-62BC-423E-BC2A-6D4490B1600B}" type="pres">
      <dgm:prSet presAssocID="{2E1E6E7B-53B7-47BF-950D-DAF74A8D16C1}" presName="FiveNodes_2" presStyleLbl="node1" presStyleIdx="1" presStyleCnt="5" custScaleX="123706" custScaleY="112037" custLinFactNeighborX="5412" custLinFactNeighborY="3478">
        <dgm:presLayoutVars>
          <dgm:bulletEnabled val="1"/>
        </dgm:presLayoutVars>
      </dgm:prSet>
      <dgm:spPr/>
    </dgm:pt>
    <dgm:pt modelId="{FD43BB1D-FBBB-4891-9B48-7EEEE77A2FDA}" type="pres">
      <dgm:prSet presAssocID="{2E1E6E7B-53B7-47BF-950D-DAF74A8D16C1}" presName="FiveNodes_3" presStyleLbl="node1" presStyleIdx="2" presStyleCnt="5" custScaleX="122697" custLinFactNeighborX="-2288" custLinFactNeighborY="1764">
        <dgm:presLayoutVars>
          <dgm:bulletEnabled val="1"/>
        </dgm:presLayoutVars>
      </dgm:prSet>
      <dgm:spPr/>
    </dgm:pt>
    <dgm:pt modelId="{72C820FB-8B89-4FC6-AC39-431C1AB7B7B7}" type="pres">
      <dgm:prSet presAssocID="{2E1E6E7B-53B7-47BF-950D-DAF74A8D16C1}" presName="FiveNodes_4" presStyleLbl="node1" presStyleIdx="3" presStyleCnt="5" custScaleX="121613" custLinFactNeighborX="-9912" custLinFactNeighborY="-5054">
        <dgm:presLayoutVars>
          <dgm:bulletEnabled val="1"/>
        </dgm:presLayoutVars>
      </dgm:prSet>
      <dgm:spPr/>
    </dgm:pt>
    <dgm:pt modelId="{449BBE2F-61F2-4C65-99CA-6F65DDFDF157}" type="pres">
      <dgm:prSet presAssocID="{2E1E6E7B-53B7-47BF-950D-DAF74A8D16C1}" presName="FiveNodes_5" presStyleLbl="node1" presStyleIdx="4" presStyleCnt="5" custScaleX="121377" custScaleY="115432" custLinFactNeighborX="-17797" custLinFactNeighborY="7835">
        <dgm:presLayoutVars>
          <dgm:bulletEnabled val="1"/>
        </dgm:presLayoutVars>
      </dgm:prSet>
      <dgm:spPr/>
    </dgm:pt>
    <dgm:pt modelId="{9D2AD474-9A3C-44E6-A3E9-74480EE18D05}" type="pres">
      <dgm:prSet presAssocID="{2E1E6E7B-53B7-47BF-950D-DAF74A8D16C1}" presName="FiveConn_1-2" presStyleLbl="fgAccFollowNode1" presStyleIdx="0" presStyleCnt="4" custLinFactX="53502" custLinFactNeighborX="100000" custLinFactNeighborY="20854">
        <dgm:presLayoutVars>
          <dgm:bulletEnabled val="1"/>
        </dgm:presLayoutVars>
      </dgm:prSet>
      <dgm:spPr/>
    </dgm:pt>
    <dgm:pt modelId="{65C0F4DE-B075-48A2-B1E5-C0BE4AD98E76}" type="pres">
      <dgm:prSet presAssocID="{2E1E6E7B-53B7-47BF-950D-DAF74A8D16C1}" presName="FiveConn_2-3" presStyleLbl="fgAccFollowNode1" presStyleIdx="1" presStyleCnt="4" custLinFactNeighborX="71863" custLinFactNeighborY="25363">
        <dgm:presLayoutVars>
          <dgm:bulletEnabled val="1"/>
        </dgm:presLayoutVars>
      </dgm:prSet>
      <dgm:spPr/>
    </dgm:pt>
    <dgm:pt modelId="{C7590AE4-C307-4D6D-9596-CE76B7EA264A}" type="pres">
      <dgm:prSet presAssocID="{2E1E6E7B-53B7-47BF-950D-DAF74A8D16C1}" presName="FiveConn_3-4" presStyleLbl="fgAccFollowNode1" presStyleIdx="2" presStyleCnt="4" custLinFactNeighborX="-5627" custLinFactNeighborY="28287">
        <dgm:presLayoutVars>
          <dgm:bulletEnabled val="1"/>
        </dgm:presLayoutVars>
      </dgm:prSet>
      <dgm:spPr/>
    </dgm:pt>
    <dgm:pt modelId="{D722717E-A618-4AEF-8C05-A4B458D16045}" type="pres">
      <dgm:prSet presAssocID="{2E1E6E7B-53B7-47BF-950D-DAF74A8D16C1}" presName="FiveConn_4-5" presStyleLbl="fgAccFollowNode1" presStyleIdx="3" presStyleCnt="4" custLinFactNeighborX="-79432" custLinFactNeighborY="15557">
        <dgm:presLayoutVars>
          <dgm:bulletEnabled val="1"/>
        </dgm:presLayoutVars>
      </dgm:prSet>
      <dgm:spPr/>
    </dgm:pt>
    <dgm:pt modelId="{A74BC163-04B0-4D08-8C79-D9A37A429DD7}" type="pres">
      <dgm:prSet presAssocID="{2E1E6E7B-53B7-47BF-950D-DAF74A8D16C1}" presName="FiveNodes_1_text" presStyleLbl="node1" presStyleIdx="4" presStyleCnt="5">
        <dgm:presLayoutVars>
          <dgm:bulletEnabled val="1"/>
        </dgm:presLayoutVars>
      </dgm:prSet>
      <dgm:spPr/>
    </dgm:pt>
    <dgm:pt modelId="{28F56856-5B3B-4F84-9A0E-2F49302E6392}" type="pres">
      <dgm:prSet presAssocID="{2E1E6E7B-53B7-47BF-950D-DAF74A8D16C1}" presName="FiveNodes_2_text" presStyleLbl="node1" presStyleIdx="4" presStyleCnt="5">
        <dgm:presLayoutVars>
          <dgm:bulletEnabled val="1"/>
        </dgm:presLayoutVars>
      </dgm:prSet>
      <dgm:spPr/>
    </dgm:pt>
    <dgm:pt modelId="{BD634499-CE88-45B1-ACB5-071A324B5967}" type="pres">
      <dgm:prSet presAssocID="{2E1E6E7B-53B7-47BF-950D-DAF74A8D16C1}" presName="FiveNodes_3_text" presStyleLbl="node1" presStyleIdx="4" presStyleCnt="5">
        <dgm:presLayoutVars>
          <dgm:bulletEnabled val="1"/>
        </dgm:presLayoutVars>
      </dgm:prSet>
      <dgm:spPr/>
    </dgm:pt>
    <dgm:pt modelId="{47B5BD98-2BBE-4119-B4BB-6DF6FCB9BADF}" type="pres">
      <dgm:prSet presAssocID="{2E1E6E7B-53B7-47BF-950D-DAF74A8D16C1}" presName="FiveNodes_4_text" presStyleLbl="node1" presStyleIdx="4" presStyleCnt="5">
        <dgm:presLayoutVars>
          <dgm:bulletEnabled val="1"/>
        </dgm:presLayoutVars>
      </dgm:prSet>
      <dgm:spPr/>
    </dgm:pt>
    <dgm:pt modelId="{9AC0B152-CA3F-4F41-A97A-32FA20DDAB9A}" type="pres">
      <dgm:prSet presAssocID="{2E1E6E7B-53B7-47BF-950D-DAF74A8D16C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03E3C01-8917-40FE-AC1E-85EF1444A4A5}" type="presOf" srcId="{FD5697EA-DE93-44D0-BB2E-2C0C9B716775}" destId="{9D2AD474-9A3C-44E6-A3E9-74480EE18D05}" srcOrd="0" destOrd="0" presId="urn:microsoft.com/office/officeart/2005/8/layout/vProcess5"/>
    <dgm:cxn modelId="{9FAD6D10-5CD2-4485-B539-12E61ABF2727}" type="presOf" srcId="{090D277C-1E5F-4C65-A4A3-914047174C61}" destId="{FD43E35C-B229-4AB4-A21B-8DDF90D3BFDE}" srcOrd="0" destOrd="0" presId="urn:microsoft.com/office/officeart/2005/8/layout/vProcess5"/>
    <dgm:cxn modelId="{8607A01A-DFAD-43BC-B3A6-1F4A06CE22E0}" type="presOf" srcId="{5136DB21-5BF8-41FB-A064-CC6014F0DDB8}" destId="{FD43BB1D-FBBB-4891-9B48-7EEEE77A2FDA}" srcOrd="0" destOrd="0" presId="urn:microsoft.com/office/officeart/2005/8/layout/vProcess5"/>
    <dgm:cxn modelId="{8E239329-1539-4924-A13F-C82B91F07651}" type="presOf" srcId="{C7C73505-D02F-47FE-BAA0-33B4CBC0B8D6}" destId="{9AC0B152-CA3F-4F41-A97A-32FA20DDAB9A}" srcOrd="1" destOrd="0" presId="urn:microsoft.com/office/officeart/2005/8/layout/vProcess5"/>
    <dgm:cxn modelId="{02F3F239-5FC2-4B93-AB6C-0DC22997FEAA}" type="presOf" srcId="{2F4E9943-031B-4F3B-A07F-B59961607D66}" destId="{D722717E-A618-4AEF-8C05-A4B458D16045}" srcOrd="0" destOrd="0" presId="urn:microsoft.com/office/officeart/2005/8/layout/vProcess5"/>
    <dgm:cxn modelId="{1DF1D55C-D394-44D0-86BF-22875F601D49}" type="presOf" srcId="{932C8B31-1144-4AFA-B8B7-E7A1421849CE}" destId="{47B5BD98-2BBE-4119-B4BB-6DF6FCB9BADF}" srcOrd="1" destOrd="0" presId="urn:microsoft.com/office/officeart/2005/8/layout/vProcess5"/>
    <dgm:cxn modelId="{D7C80165-5BC3-4DE2-8317-25ED21C8DD08}" srcId="{2E1E6E7B-53B7-47BF-950D-DAF74A8D16C1}" destId="{932C8B31-1144-4AFA-B8B7-E7A1421849CE}" srcOrd="3" destOrd="0" parTransId="{7CA974FA-F142-4519-BEFF-9CE11665FE6F}" sibTransId="{2F4E9943-031B-4F3B-A07F-B59961607D66}"/>
    <dgm:cxn modelId="{D9974A45-8AC7-4C52-8CC3-1F3903F6ACE0}" type="presOf" srcId="{784813CE-818C-4F51-AD7A-8F6396B431BB}" destId="{65C0F4DE-B075-48A2-B1E5-C0BE4AD98E76}" srcOrd="0" destOrd="0" presId="urn:microsoft.com/office/officeart/2005/8/layout/vProcess5"/>
    <dgm:cxn modelId="{476DC449-559C-4D21-96FB-5080BA80579C}" type="presOf" srcId="{2A67AEE0-8DDF-49A8-87A0-14D443F9EDC2}" destId="{28F56856-5B3B-4F84-9A0E-2F49302E6392}" srcOrd="1" destOrd="0" presId="urn:microsoft.com/office/officeart/2005/8/layout/vProcess5"/>
    <dgm:cxn modelId="{BF18FA50-8DB4-4E71-8CBA-5E32403D12C7}" srcId="{2E1E6E7B-53B7-47BF-950D-DAF74A8D16C1}" destId="{C7C73505-D02F-47FE-BAA0-33B4CBC0B8D6}" srcOrd="4" destOrd="0" parTransId="{1A2E164C-456B-4EAE-98A7-4B3DC87EEE94}" sibTransId="{D9FF80CF-A63A-4DED-B090-CB109938CF4E}"/>
    <dgm:cxn modelId="{8C13A18C-0BBE-4533-83A1-17DCC421F79F}" type="presOf" srcId="{2A67AEE0-8DDF-49A8-87A0-14D443F9EDC2}" destId="{70EB84C2-62BC-423E-BC2A-6D4490B1600B}" srcOrd="0" destOrd="0" presId="urn:microsoft.com/office/officeart/2005/8/layout/vProcess5"/>
    <dgm:cxn modelId="{41829D8F-C73C-4603-B5C8-9BB8C8C67985}" type="presOf" srcId="{932C8B31-1144-4AFA-B8B7-E7A1421849CE}" destId="{72C820FB-8B89-4FC6-AC39-431C1AB7B7B7}" srcOrd="0" destOrd="0" presId="urn:microsoft.com/office/officeart/2005/8/layout/vProcess5"/>
    <dgm:cxn modelId="{EA4796A1-9A98-4570-9919-56D81513BC95}" srcId="{2E1E6E7B-53B7-47BF-950D-DAF74A8D16C1}" destId="{090D277C-1E5F-4C65-A4A3-914047174C61}" srcOrd="0" destOrd="0" parTransId="{9C91071E-178A-41A5-A560-E40F540C4C02}" sibTransId="{FD5697EA-DE93-44D0-BB2E-2C0C9B716775}"/>
    <dgm:cxn modelId="{7ACE93A3-EBCD-4976-ACF9-AB34B65A4C99}" type="presOf" srcId="{2E1E6E7B-53B7-47BF-950D-DAF74A8D16C1}" destId="{4D27D1B4-8F58-410D-8225-559CD8D363AE}" srcOrd="0" destOrd="0" presId="urn:microsoft.com/office/officeart/2005/8/layout/vProcess5"/>
    <dgm:cxn modelId="{310A6CA5-27D8-40C6-932E-8E9DD6CD14B3}" srcId="{2E1E6E7B-53B7-47BF-950D-DAF74A8D16C1}" destId="{2A67AEE0-8DDF-49A8-87A0-14D443F9EDC2}" srcOrd="1" destOrd="0" parTransId="{0B3ACC11-7CD7-46AD-ABFF-BAC17279E9F2}" sibTransId="{784813CE-818C-4F51-AD7A-8F6396B431BB}"/>
    <dgm:cxn modelId="{B5A97BBE-75A7-4FD9-9329-975DC67D4B4C}" type="presOf" srcId="{5136DB21-5BF8-41FB-A064-CC6014F0DDB8}" destId="{BD634499-CE88-45B1-ACB5-071A324B5967}" srcOrd="1" destOrd="0" presId="urn:microsoft.com/office/officeart/2005/8/layout/vProcess5"/>
    <dgm:cxn modelId="{A0F9C9CB-6046-4F7A-A031-9CC4F69E417A}" type="presOf" srcId="{B8A565B6-7D06-4236-BF6D-A0F8307E930A}" destId="{C7590AE4-C307-4D6D-9596-CE76B7EA264A}" srcOrd="0" destOrd="0" presId="urn:microsoft.com/office/officeart/2005/8/layout/vProcess5"/>
    <dgm:cxn modelId="{0B5352CE-0613-4A70-90FB-1A363CECD50A}" type="presOf" srcId="{C7C73505-D02F-47FE-BAA0-33B4CBC0B8D6}" destId="{449BBE2F-61F2-4C65-99CA-6F65DDFDF157}" srcOrd="0" destOrd="0" presId="urn:microsoft.com/office/officeart/2005/8/layout/vProcess5"/>
    <dgm:cxn modelId="{FC2C02D9-67BF-41D7-81E8-C5CF4FFCE963}" type="presOf" srcId="{090D277C-1E5F-4C65-A4A3-914047174C61}" destId="{A74BC163-04B0-4D08-8C79-D9A37A429DD7}" srcOrd="1" destOrd="0" presId="urn:microsoft.com/office/officeart/2005/8/layout/vProcess5"/>
    <dgm:cxn modelId="{60E412FF-EA59-4C53-989E-AE634A8B5F58}" srcId="{2E1E6E7B-53B7-47BF-950D-DAF74A8D16C1}" destId="{5136DB21-5BF8-41FB-A064-CC6014F0DDB8}" srcOrd="2" destOrd="0" parTransId="{7A59DA5B-026B-415C-94CA-DB4836602AAA}" sibTransId="{B8A565B6-7D06-4236-BF6D-A0F8307E930A}"/>
    <dgm:cxn modelId="{DBA8D097-A83C-4F8E-AFFF-AE2885184920}" type="presParOf" srcId="{4D27D1B4-8F58-410D-8225-559CD8D363AE}" destId="{0D61DCAC-0CBA-4A52-A7BA-9C6868C921BE}" srcOrd="0" destOrd="0" presId="urn:microsoft.com/office/officeart/2005/8/layout/vProcess5"/>
    <dgm:cxn modelId="{FDC624BA-2DEA-4EF7-91D9-5837ED783BD4}" type="presParOf" srcId="{4D27D1B4-8F58-410D-8225-559CD8D363AE}" destId="{FD43E35C-B229-4AB4-A21B-8DDF90D3BFDE}" srcOrd="1" destOrd="0" presId="urn:microsoft.com/office/officeart/2005/8/layout/vProcess5"/>
    <dgm:cxn modelId="{A9D5B1C8-7393-4FA8-BE9F-AA6317F7A0F0}" type="presParOf" srcId="{4D27D1B4-8F58-410D-8225-559CD8D363AE}" destId="{70EB84C2-62BC-423E-BC2A-6D4490B1600B}" srcOrd="2" destOrd="0" presId="urn:microsoft.com/office/officeart/2005/8/layout/vProcess5"/>
    <dgm:cxn modelId="{17D79B1F-B4A0-4435-91B8-AA67DB1F32A6}" type="presParOf" srcId="{4D27D1B4-8F58-410D-8225-559CD8D363AE}" destId="{FD43BB1D-FBBB-4891-9B48-7EEEE77A2FDA}" srcOrd="3" destOrd="0" presId="urn:microsoft.com/office/officeart/2005/8/layout/vProcess5"/>
    <dgm:cxn modelId="{E377F3B4-9EB9-45DE-8E42-21B1E405C28E}" type="presParOf" srcId="{4D27D1B4-8F58-410D-8225-559CD8D363AE}" destId="{72C820FB-8B89-4FC6-AC39-431C1AB7B7B7}" srcOrd="4" destOrd="0" presId="urn:microsoft.com/office/officeart/2005/8/layout/vProcess5"/>
    <dgm:cxn modelId="{2FD2424A-BB71-425B-AE13-A771E98F314F}" type="presParOf" srcId="{4D27D1B4-8F58-410D-8225-559CD8D363AE}" destId="{449BBE2F-61F2-4C65-99CA-6F65DDFDF157}" srcOrd="5" destOrd="0" presId="urn:microsoft.com/office/officeart/2005/8/layout/vProcess5"/>
    <dgm:cxn modelId="{69DD243F-98D4-4450-8B7C-2203CEF75351}" type="presParOf" srcId="{4D27D1B4-8F58-410D-8225-559CD8D363AE}" destId="{9D2AD474-9A3C-44E6-A3E9-74480EE18D05}" srcOrd="6" destOrd="0" presId="urn:microsoft.com/office/officeart/2005/8/layout/vProcess5"/>
    <dgm:cxn modelId="{AE391D9F-55EB-47B1-8305-96204A830114}" type="presParOf" srcId="{4D27D1B4-8F58-410D-8225-559CD8D363AE}" destId="{65C0F4DE-B075-48A2-B1E5-C0BE4AD98E76}" srcOrd="7" destOrd="0" presId="urn:microsoft.com/office/officeart/2005/8/layout/vProcess5"/>
    <dgm:cxn modelId="{977E4A14-3D96-47BF-B88F-F90B019CBECD}" type="presParOf" srcId="{4D27D1B4-8F58-410D-8225-559CD8D363AE}" destId="{C7590AE4-C307-4D6D-9596-CE76B7EA264A}" srcOrd="8" destOrd="0" presId="urn:microsoft.com/office/officeart/2005/8/layout/vProcess5"/>
    <dgm:cxn modelId="{6A0BD56C-EF7B-4229-AD0B-3B9C6597F072}" type="presParOf" srcId="{4D27D1B4-8F58-410D-8225-559CD8D363AE}" destId="{D722717E-A618-4AEF-8C05-A4B458D16045}" srcOrd="9" destOrd="0" presId="urn:microsoft.com/office/officeart/2005/8/layout/vProcess5"/>
    <dgm:cxn modelId="{C3ACF353-3D43-46BF-B63B-69EFCA9FD703}" type="presParOf" srcId="{4D27D1B4-8F58-410D-8225-559CD8D363AE}" destId="{A74BC163-04B0-4D08-8C79-D9A37A429DD7}" srcOrd="10" destOrd="0" presId="urn:microsoft.com/office/officeart/2005/8/layout/vProcess5"/>
    <dgm:cxn modelId="{792973E6-84B5-4545-B538-ED94B8B9284D}" type="presParOf" srcId="{4D27D1B4-8F58-410D-8225-559CD8D363AE}" destId="{28F56856-5B3B-4F84-9A0E-2F49302E6392}" srcOrd="11" destOrd="0" presId="urn:microsoft.com/office/officeart/2005/8/layout/vProcess5"/>
    <dgm:cxn modelId="{8F69665D-74E6-490E-8FEA-05074FFA86BC}" type="presParOf" srcId="{4D27D1B4-8F58-410D-8225-559CD8D363AE}" destId="{BD634499-CE88-45B1-ACB5-071A324B5967}" srcOrd="12" destOrd="0" presId="urn:microsoft.com/office/officeart/2005/8/layout/vProcess5"/>
    <dgm:cxn modelId="{071BEFAD-2008-4498-9D6E-5FDCD10A002B}" type="presParOf" srcId="{4D27D1B4-8F58-410D-8225-559CD8D363AE}" destId="{47B5BD98-2BBE-4119-B4BB-6DF6FCB9BADF}" srcOrd="13" destOrd="0" presId="urn:microsoft.com/office/officeart/2005/8/layout/vProcess5"/>
    <dgm:cxn modelId="{59BEA62D-4B78-4471-9638-72F28A18BF50}" type="presParOf" srcId="{4D27D1B4-8F58-410D-8225-559CD8D363AE}" destId="{9AC0B152-CA3F-4F41-A97A-32FA20DDAB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384984-2FC5-4048-A6F5-8BFBE1D6AD4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1AA4577-7739-4962-98DD-428A5D40D063}">
      <dgm:prSet phldrT="[文字]"/>
      <dgm:spPr>
        <a:xfrm>
          <a:off x="0" y="0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問題發生第一時間請報告學校老師，以進行輔導～並作成紀錄～</a:t>
          </a:r>
        </a:p>
      </dgm:t>
    </dgm:pt>
    <dgm:pt modelId="{4F84BD66-306B-4D5F-A34B-25FEF496B2FD}" type="parTrans" cxnId="{C434A303-DA2D-4F2C-9EEB-2E5A365B7EFB}">
      <dgm:prSet/>
      <dgm:spPr/>
      <dgm:t>
        <a:bodyPr/>
        <a:lstStyle/>
        <a:p>
          <a:endParaRPr lang="zh-TW" altLang="en-US"/>
        </a:p>
      </dgm:t>
    </dgm:pt>
    <dgm:pt modelId="{7F2268F8-96A2-4D65-9F46-CF4D60EA23A7}" type="sibTrans" cxnId="{C434A303-DA2D-4F2C-9EEB-2E5A365B7EFB}">
      <dgm:prSet/>
      <dgm:spPr>
        <a:xfrm>
          <a:off x="6020038" y="1137642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5CA7F6C2-4958-4A2A-B573-54F1DA07FBC1}">
      <dgm:prSet phldrT="[文字]"/>
      <dgm:spPr>
        <a:xfrm>
          <a:off x="617219" y="1750218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3742489"/>
            <a:satOff val="-20694"/>
            <a:lumOff val="-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輔導未改善，得申請召開學生實習委員會議進行轉換或離退措施的評估與輔導，並填寫</a:t>
          </a:r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申請單</a:t>
          </a:r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～</a:t>
          </a:r>
        </a:p>
      </dgm:t>
    </dgm:pt>
    <dgm:pt modelId="{865EC989-F00D-4442-A83B-9C9BC1B37A73}" type="parTrans" cxnId="{BDD7C720-A52F-4486-816B-D1641833459D}">
      <dgm:prSet/>
      <dgm:spPr/>
      <dgm:t>
        <a:bodyPr/>
        <a:lstStyle/>
        <a:p>
          <a:endParaRPr lang="zh-TW" altLang="en-US"/>
        </a:p>
      </dgm:t>
    </dgm:pt>
    <dgm:pt modelId="{D6A6BCF1-8060-4A47-8962-2AFDC087BABD}" type="sibTrans" cxnId="{BDD7C720-A52F-4486-816B-D1641833459D}">
      <dgm:prSet/>
      <dgm:spPr>
        <a:xfrm>
          <a:off x="6637258" y="2877859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7701753"/>
            <a:satOff val="-36518"/>
            <a:lumOff val="-1959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7701753"/>
              <a:satOff val="-36518"/>
              <a:lumOff val="-195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910D7AB2-DBCF-4DD8-8DF9-AC55C08AF44F}">
      <dgm:prSet phldrT="[文字]"/>
      <dgm:spPr>
        <a:xfrm>
          <a:off x="1234439" y="3500437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7484979"/>
            <a:satOff val="-41387"/>
            <a:lumOff val="-3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學生實習委員會議進行審核及評估轉換、離退或</a:t>
          </a:r>
          <a:r>
            <a:rPr lang="zh-TW" altLang="en-US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終止實習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5AAB3AD9-C8CA-485D-B6A9-78BC27EBA895}" type="parTrans" cxnId="{D47D422F-7D8A-45B2-93CD-7F4ABB0DFC28}">
      <dgm:prSet/>
      <dgm:spPr/>
      <dgm:t>
        <a:bodyPr/>
        <a:lstStyle/>
        <a:p>
          <a:endParaRPr lang="zh-TW" altLang="en-US"/>
        </a:p>
      </dgm:t>
    </dgm:pt>
    <dgm:pt modelId="{2C78A85A-FF89-45AC-9E28-3EB25C1E5DDD}" type="sibTrans" cxnId="{D47D422F-7D8A-45B2-93CD-7F4ABB0DFC28}">
      <dgm:prSet/>
      <dgm:spPr/>
      <dgm:t>
        <a:bodyPr/>
        <a:lstStyle/>
        <a:p>
          <a:endParaRPr lang="zh-TW" altLang="en-US"/>
        </a:p>
      </dgm:t>
    </dgm:pt>
    <dgm:pt modelId="{43EECE77-FF77-4B06-9ABD-0C93D6E774D5}" type="pres">
      <dgm:prSet presAssocID="{DC384984-2FC5-4048-A6F5-8BFBE1D6AD47}" presName="outerComposite" presStyleCnt="0">
        <dgm:presLayoutVars>
          <dgm:chMax val="5"/>
          <dgm:dir/>
          <dgm:resizeHandles val="exact"/>
        </dgm:presLayoutVars>
      </dgm:prSet>
      <dgm:spPr/>
    </dgm:pt>
    <dgm:pt modelId="{EDBDB00A-5647-4FDA-8761-62D070AF48D9}" type="pres">
      <dgm:prSet presAssocID="{DC384984-2FC5-4048-A6F5-8BFBE1D6AD47}" presName="dummyMaxCanvas" presStyleCnt="0">
        <dgm:presLayoutVars/>
      </dgm:prSet>
      <dgm:spPr/>
    </dgm:pt>
    <dgm:pt modelId="{E09D683F-829E-4E51-963E-BC5A6A77A668}" type="pres">
      <dgm:prSet presAssocID="{DC384984-2FC5-4048-A6F5-8BFBE1D6AD47}" presName="ThreeNodes_1" presStyleLbl="node1" presStyleIdx="0" presStyleCnt="3">
        <dgm:presLayoutVars>
          <dgm:bulletEnabled val="1"/>
        </dgm:presLayoutVars>
      </dgm:prSet>
      <dgm:spPr/>
    </dgm:pt>
    <dgm:pt modelId="{A04B329B-2718-4727-B0EF-7603B4DD1AFE}" type="pres">
      <dgm:prSet presAssocID="{DC384984-2FC5-4048-A6F5-8BFBE1D6AD47}" presName="ThreeNodes_2" presStyleLbl="node1" presStyleIdx="1" presStyleCnt="3">
        <dgm:presLayoutVars>
          <dgm:bulletEnabled val="1"/>
        </dgm:presLayoutVars>
      </dgm:prSet>
      <dgm:spPr/>
    </dgm:pt>
    <dgm:pt modelId="{5D6B19E0-1239-46E0-9E7B-C176FCF1B632}" type="pres">
      <dgm:prSet presAssocID="{DC384984-2FC5-4048-A6F5-8BFBE1D6AD47}" presName="ThreeNodes_3" presStyleLbl="node1" presStyleIdx="2" presStyleCnt="3">
        <dgm:presLayoutVars>
          <dgm:bulletEnabled val="1"/>
        </dgm:presLayoutVars>
      </dgm:prSet>
      <dgm:spPr/>
    </dgm:pt>
    <dgm:pt modelId="{EFA04F94-DA44-434F-8FFC-F5F089F71FE4}" type="pres">
      <dgm:prSet presAssocID="{DC384984-2FC5-4048-A6F5-8BFBE1D6AD47}" presName="ThreeConn_1-2" presStyleLbl="fgAccFollowNode1" presStyleIdx="0" presStyleCnt="2">
        <dgm:presLayoutVars>
          <dgm:bulletEnabled val="1"/>
        </dgm:presLayoutVars>
      </dgm:prSet>
      <dgm:spPr/>
    </dgm:pt>
    <dgm:pt modelId="{7B302AAF-28CF-464F-8613-3714AE8DD5A4}" type="pres">
      <dgm:prSet presAssocID="{DC384984-2FC5-4048-A6F5-8BFBE1D6AD47}" presName="ThreeConn_2-3" presStyleLbl="fgAccFollowNode1" presStyleIdx="1" presStyleCnt="2">
        <dgm:presLayoutVars>
          <dgm:bulletEnabled val="1"/>
        </dgm:presLayoutVars>
      </dgm:prSet>
      <dgm:spPr/>
    </dgm:pt>
    <dgm:pt modelId="{A963BF37-881E-43CA-A204-DD00AF17B60A}" type="pres">
      <dgm:prSet presAssocID="{DC384984-2FC5-4048-A6F5-8BFBE1D6AD47}" presName="ThreeNodes_1_text" presStyleLbl="node1" presStyleIdx="2" presStyleCnt="3">
        <dgm:presLayoutVars>
          <dgm:bulletEnabled val="1"/>
        </dgm:presLayoutVars>
      </dgm:prSet>
      <dgm:spPr/>
    </dgm:pt>
    <dgm:pt modelId="{AFCAAC28-324E-4260-8D74-DB20A1168F4E}" type="pres">
      <dgm:prSet presAssocID="{DC384984-2FC5-4048-A6F5-8BFBE1D6AD47}" presName="ThreeNodes_2_text" presStyleLbl="node1" presStyleIdx="2" presStyleCnt="3">
        <dgm:presLayoutVars>
          <dgm:bulletEnabled val="1"/>
        </dgm:presLayoutVars>
      </dgm:prSet>
      <dgm:spPr/>
    </dgm:pt>
    <dgm:pt modelId="{7F12119F-1A98-4AF1-9D93-75FCFC35C30A}" type="pres">
      <dgm:prSet presAssocID="{DC384984-2FC5-4048-A6F5-8BFBE1D6AD4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34A303-DA2D-4F2C-9EEB-2E5A365B7EFB}" srcId="{DC384984-2FC5-4048-A6F5-8BFBE1D6AD47}" destId="{71AA4577-7739-4962-98DD-428A5D40D063}" srcOrd="0" destOrd="0" parTransId="{4F84BD66-306B-4D5F-A34B-25FEF496B2FD}" sibTransId="{7F2268F8-96A2-4D65-9F46-CF4D60EA23A7}"/>
    <dgm:cxn modelId="{B7D3731F-31CF-4E1E-84EA-786D8C082866}" type="presOf" srcId="{7F2268F8-96A2-4D65-9F46-CF4D60EA23A7}" destId="{EFA04F94-DA44-434F-8FFC-F5F089F71FE4}" srcOrd="0" destOrd="0" presId="urn:microsoft.com/office/officeart/2005/8/layout/vProcess5"/>
    <dgm:cxn modelId="{BDD7C720-A52F-4486-816B-D1641833459D}" srcId="{DC384984-2FC5-4048-A6F5-8BFBE1D6AD47}" destId="{5CA7F6C2-4958-4A2A-B573-54F1DA07FBC1}" srcOrd="1" destOrd="0" parTransId="{865EC989-F00D-4442-A83B-9C9BC1B37A73}" sibTransId="{D6A6BCF1-8060-4A47-8962-2AFDC087BABD}"/>
    <dgm:cxn modelId="{D47D422F-7D8A-45B2-93CD-7F4ABB0DFC28}" srcId="{DC384984-2FC5-4048-A6F5-8BFBE1D6AD47}" destId="{910D7AB2-DBCF-4DD8-8DF9-AC55C08AF44F}" srcOrd="2" destOrd="0" parTransId="{5AAB3AD9-C8CA-485D-B6A9-78BC27EBA895}" sibTransId="{2C78A85A-FF89-45AC-9E28-3EB25C1E5DDD}"/>
    <dgm:cxn modelId="{DC7C7B35-FD2A-431B-A0B3-F8301C589613}" type="presOf" srcId="{5CA7F6C2-4958-4A2A-B573-54F1DA07FBC1}" destId="{AFCAAC28-324E-4260-8D74-DB20A1168F4E}" srcOrd="1" destOrd="0" presId="urn:microsoft.com/office/officeart/2005/8/layout/vProcess5"/>
    <dgm:cxn modelId="{311EBA3B-2AC5-4F29-A336-D32A57251D6C}" type="presOf" srcId="{71AA4577-7739-4962-98DD-428A5D40D063}" destId="{E09D683F-829E-4E51-963E-BC5A6A77A668}" srcOrd="0" destOrd="0" presId="urn:microsoft.com/office/officeart/2005/8/layout/vProcess5"/>
    <dgm:cxn modelId="{2CDC3147-AC57-4635-B218-7D04BB547766}" type="presOf" srcId="{DC384984-2FC5-4048-A6F5-8BFBE1D6AD47}" destId="{43EECE77-FF77-4B06-9ABD-0C93D6E774D5}" srcOrd="0" destOrd="0" presId="urn:microsoft.com/office/officeart/2005/8/layout/vProcess5"/>
    <dgm:cxn modelId="{8A825F6E-D316-48B3-9243-9A2AD1F2E239}" type="presOf" srcId="{D6A6BCF1-8060-4A47-8962-2AFDC087BABD}" destId="{7B302AAF-28CF-464F-8613-3714AE8DD5A4}" srcOrd="0" destOrd="0" presId="urn:microsoft.com/office/officeart/2005/8/layout/vProcess5"/>
    <dgm:cxn modelId="{DE626277-7F1F-4FD0-B25C-999F5B1FE0FF}" type="presOf" srcId="{71AA4577-7739-4962-98DD-428A5D40D063}" destId="{A963BF37-881E-43CA-A204-DD00AF17B60A}" srcOrd="1" destOrd="0" presId="urn:microsoft.com/office/officeart/2005/8/layout/vProcess5"/>
    <dgm:cxn modelId="{A0188F8E-93E3-4D66-BAE0-2AB74DA9A1AE}" type="presOf" srcId="{910D7AB2-DBCF-4DD8-8DF9-AC55C08AF44F}" destId="{5D6B19E0-1239-46E0-9E7B-C176FCF1B632}" srcOrd="0" destOrd="0" presId="urn:microsoft.com/office/officeart/2005/8/layout/vProcess5"/>
    <dgm:cxn modelId="{2432F98E-4AA3-4F3D-B080-4FD8D907F3E8}" type="presOf" srcId="{5CA7F6C2-4958-4A2A-B573-54F1DA07FBC1}" destId="{A04B329B-2718-4727-B0EF-7603B4DD1AFE}" srcOrd="0" destOrd="0" presId="urn:microsoft.com/office/officeart/2005/8/layout/vProcess5"/>
    <dgm:cxn modelId="{4C62D1FB-4EBA-4FA5-9A4F-190164580E2D}" type="presOf" srcId="{910D7AB2-DBCF-4DD8-8DF9-AC55C08AF44F}" destId="{7F12119F-1A98-4AF1-9D93-75FCFC35C30A}" srcOrd="1" destOrd="0" presId="urn:microsoft.com/office/officeart/2005/8/layout/vProcess5"/>
    <dgm:cxn modelId="{143F02CA-557F-4E63-9C3C-A004BB89E69D}" type="presParOf" srcId="{43EECE77-FF77-4B06-9ABD-0C93D6E774D5}" destId="{EDBDB00A-5647-4FDA-8761-62D070AF48D9}" srcOrd="0" destOrd="0" presId="urn:microsoft.com/office/officeart/2005/8/layout/vProcess5"/>
    <dgm:cxn modelId="{9AEB5160-3841-4C42-AF08-FE2D40201F0F}" type="presParOf" srcId="{43EECE77-FF77-4B06-9ABD-0C93D6E774D5}" destId="{E09D683F-829E-4E51-963E-BC5A6A77A668}" srcOrd="1" destOrd="0" presId="urn:microsoft.com/office/officeart/2005/8/layout/vProcess5"/>
    <dgm:cxn modelId="{AC0DEE1A-692C-4D01-81EA-AF04A4C0C16F}" type="presParOf" srcId="{43EECE77-FF77-4B06-9ABD-0C93D6E774D5}" destId="{A04B329B-2718-4727-B0EF-7603B4DD1AFE}" srcOrd="2" destOrd="0" presId="urn:microsoft.com/office/officeart/2005/8/layout/vProcess5"/>
    <dgm:cxn modelId="{ECF121B4-432E-4999-B4A8-56DA44652CD6}" type="presParOf" srcId="{43EECE77-FF77-4B06-9ABD-0C93D6E774D5}" destId="{5D6B19E0-1239-46E0-9E7B-C176FCF1B632}" srcOrd="3" destOrd="0" presId="urn:microsoft.com/office/officeart/2005/8/layout/vProcess5"/>
    <dgm:cxn modelId="{77123D67-FEE7-462E-A543-7F384CDE7C58}" type="presParOf" srcId="{43EECE77-FF77-4B06-9ABD-0C93D6E774D5}" destId="{EFA04F94-DA44-434F-8FFC-F5F089F71FE4}" srcOrd="4" destOrd="0" presId="urn:microsoft.com/office/officeart/2005/8/layout/vProcess5"/>
    <dgm:cxn modelId="{671EEFB1-C87A-46E9-B2CF-491C7F5048CC}" type="presParOf" srcId="{43EECE77-FF77-4B06-9ABD-0C93D6E774D5}" destId="{7B302AAF-28CF-464F-8613-3714AE8DD5A4}" srcOrd="5" destOrd="0" presId="urn:microsoft.com/office/officeart/2005/8/layout/vProcess5"/>
    <dgm:cxn modelId="{6A2DAAAB-844A-46D0-BD53-B4868B99A609}" type="presParOf" srcId="{43EECE77-FF77-4B06-9ABD-0C93D6E774D5}" destId="{A963BF37-881E-43CA-A204-DD00AF17B60A}" srcOrd="6" destOrd="0" presId="urn:microsoft.com/office/officeart/2005/8/layout/vProcess5"/>
    <dgm:cxn modelId="{22BE5BEE-E69B-4FAA-A9A1-B81B4D2AE55F}" type="presParOf" srcId="{43EECE77-FF77-4B06-9ABD-0C93D6E774D5}" destId="{AFCAAC28-324E-4260-8D74-DB20A1168F4E}" srcOrd="7" destOrd="0" presId="urn:microsoft.com/office/officeart/2005/8/layout/vProcess5"/>
    <dgm:cxn modelId="{9ECD1831-88BF-452B-A287-4DABAAFDE419}" type="presParOf" srcId="{43EECE77-FF77-4B06-9ABD-0C93D6E774D5}" destId="{7F12119F-1A98-4AF1-9D93-75FCFC35C3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E35C-B229-4AB4-A21B-8DDF90D3BFDE}">
      <dsp:nvSpPr>
        <dsp:cNvPr id="0" name=""/>
        <dsp:cNvSpPr/>
      </dsp:nvSpPr>
      <dsp:spPr>
        <a:xfrm>
          <a:off x="107524" y="-15191"/>
          <a:ext cx="8132869" cy="971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實習機構評估及篩選</a:t>
          </a:r>
          <a:r>
            <a:rPr lang="en-US" altLang="zh-TW" sz="2400" b="1" kern="1200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實習機構評估表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確認單位請填寫實習單位資訊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【</a:t>
          </a:r>
          <a:r>
            <a:rPr lang="zh-TW" altLang="en-US" sz="2400" b="1" u="sng" kern="12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實習單位確認表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</a:p>
      </dsp:txBody>
      <dsp:txXfrm>
        <a:off x="135983" y="13268"/>
        <a:ext cx="6774095" cy="914734"/>
      </dsp:txXfrm>
    </dsp:sp>
    <dsp:sp modelId="{70EB84C2-62BC-423E-BC2A-6D4490B1600B}">
      <dsp:nvSpPr>
        <dsp:cNvPr id="0" name=""/>
        <dsp:cNvSpPr/>
      </dsp:nvSpPr>
      <dsp:spPr>
        <a:xfrm>
          <a:off x="106934" y="1005625"/>
          <a:ext cx="8127941" cy="1035903"/>
        </a:xfrm>
        <a:prstGeom prst="roundRect">
          <a:avLst>
            <a:gd name="adj" fmla="val 10000"/>
          </a:avLst>
        </a:prstGeom>
        <a:solidFill>
          <a:schemeClr val="accent2">
            <a:hueOff val="704463"/>
            <a:satOff val="-5041"/>
            <a:lumOff val="-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進行實習合約及家長同意書簽訂校外實習合約</a:t>
          </a:r>
          <a:endParaRPr lang="en-US" altLang="zh-TW" sz="2200" b="1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9779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b="1" kern="1200" dirty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kern="1200" dirty="0">
              <a:solidFill>
                <a:schemeClr val="accent5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一般型</a:t>
          </a:r>
          <a:r>
            <a:rPr lang="en-US" altLang="zh-TW" sz="2200" b="1" kern="1200" dirty="0">
              <a:latin typeface="新細明體"/>
              <a:ea typeface="新細明體"/>
              <a:cs typeface="+mn-cs"/>
            </a:rPr>
            <a:t>】</a:t>
          </a:r>
          <a:r>
            <a:rPr lang="zh-TW" altLang="en-US" sz="2200" b="1" kern="1200" dirty="0">
              <a:latin typeface="新細明體"/>
              <a:ea typeface="新細明體"/>
              <a:cs typeface="+mn-cs"/>
            </a:rPr>
            <a:t>、</a:t>
          </a:r>
          <a:r>
            <a:rPr lang="en-US" altLang="zh-TW" sz="2200" b="1" kern="1200" dirty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/>
              <a:ea typeface="標楷體"/>
              <a:cs typeface="+mn-cs"/>
              <a:hlinkClick xmlns:r="http://schemas.openxmlformats.org/officeDocument/2006/relationships"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工作型</a:t>
          </a:r>
          <a:r>
            <a:rPr lang="en-US" altLang="zh-TW" sz="2200" b="1" kern="1200" dirty="0">
              <a:latin typeface="標楷體"/>
              <a:ea typeface="標楷體"/>
              <a:cs typeface="+mn-cs"/>
            </a:rPr>
            <a:t>】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【</a:t>
          </a:r>
          <a:r>
            <a:rPr lang="zh-TW" altLang="en-US" sz="22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4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家長同意書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200" b="1" kern="1200" dirty="0"/>
        </a:p>
      </dsp:txBody>
      <dsp:txXfrm>
        <a:off x="137275" y="1035966"/>
        <a:ext cx="6716836" cy="975221"/>
      </dsp:txXfrm>
    </dsp:sp>
    <dsp:sp modelId="{FD43BB1D-FBBB-4891-9B48-7EEEE77A2FDA}">
      <dsp:nvSpPr>
        <dsp:cNvPr id="0" name=""/>
        <dsp:cNvSpPr/>
      </dsp:nvSpPr>
      <dsp:spPr>
        <a:xfrm>
          <a:off x="124808" y="2098451"/>
          <a:ext cx="8061646" cy="924607"/>
        </a:xfrm>
        <a:prstGeom prst="roundRect">
          <a:avLst>
            <a:gd name="adj" fmla="val 10000"/>
          </a:avLst>
        </a:prstGeom>
        <a:solidFill>
          <a:schemeClr val="accent2">
            <a:hueOff val="1408927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至實習機構報到並回傳報到確認單</a:t>
          </a:r>
          <a:endParaRPr lang="en-US" altLang="zh-TW" sz="2400" b="1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5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報到確認單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kern="1200" dirty="0"/>
        </a:p>
      </dsp:txBody>
      <dsp:txXfrm>
        <a:off x="151889" y="2125532"/>
        <a:ext cx="6668075" cy="870445"/>
      </dsp:txXfrm>
    </dsp:sp>
    <dsp:sp modelId="{72C820FB-8B89-4FC6-AC39-431C1AB7B7B7}">
      <dsp:nvSpPr>
        <dsp:cNvPr id="0" name=""/>
        <dsp:cNvSpPr/>
      </dsp:nvSpPr>
      <dsp:spPr>
        <a:xfrm>
          <a:off x="150139" y="3088437"/>
          <a:ext cx="7990424" cy="924607"/>
        </a:xfrm>
        <a:prstGeom prst="roundRect">
          <a:avLst>
            <a:gd name="adj" fmla="val 10000"/>
          </a:avLst>
        </a:prstGeom>
        <a:solidFill>
          <a:schemeClr val="accent2">
            <a:hueOff val="2113390"/>
            <a:satOff val="-15122"/>
            <a:lumOff val="-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定期上傳</a:t>
          </a:r>
          <a:r>
            <a:rPr lang="zh-TW" altLang="en-US" sz="24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6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實習週誌</a:t>
          </a:r>
          <a:r>
            <a:rPr lang="en-US" altLang="zh-TW" sz="2400" b="1" kern="1200" dirty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週誌格式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word</a:t>
          </a: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檔</a:t>
          </a:r>
          <a:r>
            <a:rPr lang="en-US" altLang="zh-TW" sz="24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kern="1200" dirty="0"/>
        </a:p>
      </dsp:txBody>
      <dsp:txXfrm>
        <a:off x="177220" y="3115518"/>
        <a:ext cx="6608686" cy="870445"/>
      </dsp:txXfrm>
    </dsp:sp>
    <dsp:sp modelId="{449BBE2F-61F2-4C65-99CA-6F65DDFDF157}">
      <dsp:nvSpPr>
        <dsp:cNvPr id="0" name=""/>
        <dsp:cNvSpPr/>
      </dsp:nvSpPr>
      <dsp:spPr>
        <a:xfrm>
          <a:off x="130463" y="4116849"/>
          <a:ext cx="7974917" cy="1067293"/>
        </a:xfrm>
        <a:prstGeom prst="roundRect">
          <a:avLst>
            <a:gd name="adj" fmla="val 10000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繳交</a:t>
          </a:r>
          <a:r>
            <a:rPr lang="zh-TW" altLang="en-US" sz="22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7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期末報告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8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實習證明書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u="sng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線上教務處問卷填寫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u="sng" kern="1200" dirty="0">
              <a:solidFill>
                <a:schemeClr val="accent5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工程認證問卷</a:t>
          </a:r>
          <a:r>
            <a:rPr lang="en-US" altLang="zh-TW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b="1" kern="1200" dirty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按期末報告規定書寫</a:t>
          </a:r>
          <a:r>
            <a:rPr lang="zh-TW" altLang="en-US" sz="2200" b="1" kern="1200" dirty="0">
              <a:latin typeface="標楷體"/>
              <a:ea typeface="標楷體"/>
              <a:cs typeface="+mn-cs"/>
            </a:rPr>
            <a:t>、實習證明書、問卷及課程關聯表</a:t>
          </a:r>
          <a:r>
            <a:rPr lang="en-US" altLang="zh-TW" sz="2200" b="1" kern="1200" dirty="0">
              <a:latin typeface="標楷體"/>
              <a:ea typeface="標楷體"/>
              <a:cs typeface="+mn-cs"/>
            </a:rPr>
            <a:t>)</a:t>
          </a:r>
          <a:endParaRPr lang="zh-TW" altLang="en-US" sz="2200" b="1" kern="1200" dirty="0"/>
        </a:p>
      </dsp:txBody>
      <dsp:txXfrm>
        <a:off x="161723" y="4148109"/>
        <a:ext cx="6587398" cy="1004773"/>
      </dsp:txXfrm>
    </dsp:sp>
    <dsp:sp modelId="{9D2AD474-9A3C-44E6-A3E9-74480EE18D05}">
      <dsp:nvSpPr>
        <dsp:cNvPr id="0" name=""/>
        <dsp:cNvSpPr/>
      </dsp:nvSpPr>
      <dsp:spPr>
        <a:xfrm>
          <a:off x="6931402" y="776898"/>
          <a:ext cx="600995" cy="6009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700" kern="1200"/>
        </a:p>
      </dsp:txBody>
      <dsp:txXfrm>
        <a:off x="7066626" y="776898"/>
        <a:ext cx="330547" cy="452249"/>
      </dsp:txXfrm>
    </dsp:sp>
    <dsp:sp modelId="{65C0F4DE-B075-48A2-B1E5-C0BE4AD98E76}">
      <dsp:nvSpPr>
        <dsp:cNvPr id="0" name=""/>
        <dsp:cNvSpPr/>
      </dsp:nvSpPr>
      <dsp:spPr>
        <a:xfrm>
          <a:off x="6931400" y="1857023"/>
          <a:ext cx="600995" cy="6009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93730"/>
            <a:satOff val="-6058"/>
            <a:lumOff val="-3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93730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700" kern="1200"/>
        </a:p>
      </dsp:txBody>
      <dsp:txXfrm>
        <a:off x="7066624" y="1857023"/>
        <a:ext cx="330547" cy="452249"/>
      </dsp:txXfrm>
    </dsp:sp>
    <dsp:sp modelId="{C7590AE4-C307-4D6D-9596-CE76B7EA264A}">
      <dsp:nvSpPr>
        <dsp:cNvPr id="0" name=""/>
        <dsp:cNvSpPr/>
      </dsp:nvSpPr>
      <dsp:spPr>
        <a:xfrm>
          <a:off x="6956333" y="2912212"/>
          <a:ext cx="600995" cy="6009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87460"/>
            <a:satOff val="-12116"/>
            <a:lumOff val="-7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87460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700" kern="1200"/>
        </a:p>
      </dsp:txBody>
      <dsp:txXfrm>
        <a:off x="7091557" y="2912212"/>
        <a:ext cx="330547" cy="452249"/>
      </dsp:txXfrm>
    </dsp:sp>
    <dsp:sp modelId="{D722717E-A618-4AEF-8C05-A4B458D16045}">
      <dsp:nvSpPr>
        <dsp:cNvPr id="0" name=""/>
        <dsp:cNvSpPr/>
      </dsp:nvSpPr>
      <dsp:spPr>
        <a:xfrm>
          <a:off x="7003413" y="3899004"/>
          <a:ext cx="600995" cy="6009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90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90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700" kern="1200"/>
        </a:p>
      </dsp:txBody>
      <dsp:txXfrm>
        <a:off x="7138637" y="3899004"/>
        <a:ext cx="330547" cy="452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683F-829E-4E51-963E-BC5A6A77A668}">
      <dsp:nvSpPr>
        <dsp:cNvPr id="0" name=""/>
        <dsp:cNvSpPr/>
      </dsp:nvSpPr>
      <dsp:spPr>
        <a:xfrm>
          <a:off x="0" y="0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問題發生第一時間請報告學校老師，以進行輔導～並作成紀錄～</a:t>
          </a:r>
        </a:p>
      </dsp:txBody>
      <dsp:txXfrm>
        <a:off x="43939" y="43939"/>
        <a:ext cx="5376340" cy="1412309"/>
      </dsp:txXfrm>
    </dsp:sp>
    <dsp:sp modelId="{A04B329B-2718-4727-B0EF-7603B4DD1AFE}">
      <dsp:nvSpPr>
        <dsp:cNvPr id="0" name=""/>
        <dsp:cNvSpPr/>
      </dsp:nvSpPr>
      <dsp:spPr>
        <a:xfrm>
          <a:off x="617219" y="1750218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3742489"/>
            <a:satOff val="-20694"/>
            <a:lumOff val="-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輔導未改善，得申請召開學生實習委員會議進行轉換或離退措施的評估與輔導，並填寫</a:t>
          </a: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申請單</a:t>
          </a: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～</a:t>
          </a:r>
        </a:p>
      </dsp:txBody>
      <dsp:txXfrm>
        <a:off x="661158" y="1794157"/>
        <a:ext cx="5314940" cy="1412309"/>
      </dsp:txXfrm>
    </dsp:sp>
    <dsp:sp modelId="{5D6B19E0-1239-46E0-9E7B-C176FCF1B632}">
      <dsp:nvSpPr>
        <dsp:cNvPr id="0" name=""/>
        <dsp:cNvSpPr/>
      </dsp:nvSpPr>
      <dsp:spPr>
        <a:xfrm>
          <a:off x="1234439" y="3500437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7484979"/>
            <a:satOff val="-41387"/>
            <a:lumOff val="-3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學生實習委員會議進行審核及評估轉換、離退或</a:t>
          </a:r>
          <a:r>
            <a:rPr lang="zh-TW" altLang="en-US" sz="2600" b="1" kern="1200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終止實習</a:t>
          </a:r>
          <a:endParaRPr lang="zh-TW" altLang="en-US" sz="26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278378" y="3544376"/>
        <a:ext cx="5314940" cy="1412309"/>
      </dsp:txXfrm>
    </dsp:sp>
    <dsp:sp modelId="{EFA04F94-DA44-434F-8FFC-F5F089F71FE4}">
      <dsp:nvSpPr>
        <dsp:cNvPr id="0" name=""/>
        <dsp:cNvSpPr/>
      </dsp:nvSpPr>
      <dsp:spPr>
        <a:xfrm>
          <a:off x="6020038" y="1137642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sp:txBody>
      <dsp:txXfrm>
        <a:off x="6239440" y="1137642"/>
        <a:ext cx="536317" cy="733779"/>
      </dsp:txXfrm>
    </dsp:sp>
    <dsp:sp modelId="{7B302AAF-28CF-464F-8613-3714AE8DD5A4}">
      <dsp:nvSpPr>
        <dsp:cNvPr id="0" name=""/>
        <dsp:cNvSpPr/>
      </dsp:nvSpPr>
      <dsp:spPr>
        <a:xfrm>
          <a:off x="6637258" y="2877859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7701753"/>
            <a:satOff val="-36518"/>
            <a:lumOff val="-1959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7701753"/>
              <a:satOff val="-36518"/>
              <a:lumOff val="-195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sp:txBody>
      <dsp:txXfrm>
        <a:off x="6856660" y="2877859"/>
        <a:ext cx="536317" cy="73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6347-3EE3-4088-81DA-1041B4D67529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C000-EA02-4016-9568-D133699A2C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82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2F74-462A-4559-9CD5-DCD3EBB464A6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CACC-3CDD-4467-8439-DF653E8E5A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79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CACC-3CDD-4467-8439-DF653E8E5AD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6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0CACC-3CDD-4467-8439-DF653E8E5AD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99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6ECC-5762-45BF-AD6D-F262F165269D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94F-0FF8-49CD-BE7E-0D67CD77AA75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1963-F022-4699-AA2E-F57618020791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15E-058D-47D0-9B9A-060566118B4D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A666-8CB7-4731-945F-867CA649069F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4CE3-75F1-403C-A00C-66185905E20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7DA0-2DB0-46F9-902D-EBA29FB5BCED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5F96-223F-442C-9A5A-8BEB121FFB8B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DC5-245B-4BFD-B127-CBB284D97CC0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1EF1-43E6-4F3B-9606-C0AB7C03B810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6DA-5B52-4E4A-A8A9-ED816FE7B503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67A666-8CB7-4731-945F-867CA649069F}" type="datetime1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5498;&#26126;&#26371;&#36899;&#32080;&#36039;&#26009;/3.&#26657;&#22806;&#23526;&#32722;&#20013;&#25991;&#19968;&#33324;&#22411;&#21512;&#32004;&#26360;1140612&#31532;&#22235;&#29256;&#35336;&#30059;&#34920;&#25913;.pdf" TargetMode="External"/><Relationship Id="rId2" Type="http://schemas.openxmlformats.org/officeDocument/2006/relationships/hyperlink" Target="&#35498;&#26126;&#26371;&#36899;&#32080;&#36039;&#26009;/2.&#26657;&#22806;&#23526;&#32722;&#20013;&#25991;&#24037;&#20316;&#22411;&#21512;&#32004;&#26360;1140612&#31532;&#22235;&#29256;&#35336;&#30059;&#34920;&#25913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35498;&#26126;&#26371;&#36899;&#32080;&#36039;&#26009;/4.&#23526;&#32722;&#21069;5-&#26412;&#31995;&#23478;&#38263;&#21516;&#24847;&#26360;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35498;&#26126;&#26371;&#36899;&#32080;&#36039;&#26009;/5.&#23526;&#32722;&#20013;1-&#22283;&#31435;&#23631;&#26481;&#31185;&#25216;&#22823;&#23416;&#29872;&#22659;&#24037;&#31243;&#33287;&#31185;&#23416;&#31995;-&#26657;&#22806;&#23526;&#32722;&#30906;&#35469;&#21934;%20(1)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8468;&#34920;13&#26657;&#22806;&#23526;&#32722;&#35657;&#26126;&#26360;&#26684;&#24335;1110801&#26356;&#26032;%20(1).doc" TargetMode="External"/><Relationship Id="rId2" Type="http://schemas.openxmlformats.org/officeDocument/2006/relationships/hyperlink" Target="&#26399;&#26411;&#22577;&#21578;&#20839;&#23481;&#21450;&#26684;&#24335;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REkRDNImgM2CWTKejV7wievLXwFLLS_4YLsM9jWmd6Q/edit" TargetMode="External"/><Relationship Id="rId2" Type="http://schemas.openxmlformats.org/officeDocument/2006/relationships/hyperlink" Target="&#35498;&#26126;&#26371;&#36899;&#32080;&#36039;&#26009;/1.&#38468;&#34920;5-1&#22283;&#20839;&#23526;&#32722;&#27231;&#27083;&#35413;&#20272;&#34920;1141103&#26356;&#26032;-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dnmzAhM-wQmXAeXDwIeWkaU5CBM_UVr3f8bf6NUpUZA/ed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7564" y="3573016"/>
            <a:ext cx="7848872" cy="302433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73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校外實習說明會</a:t>
            </a:r>
            <a:endParaRPr lang="en-US" altLang="zh-TW" sz="73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EP105</a:t>
            </a:r>
          </a:p>
          <a:p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2026</a:t>
            </a:r>
            <a:r>
              <a:rPr lang="zh-TW" altLang="en-US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03</a:t>
            </a:r>
            <a:r>
              <a:rPr lang="zh-TW" altLang="en-US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8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8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136904" cy="1974081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en-US" altLang="zh-TW" sz="5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115</a:t>
            </a:r>
            <a:r>
              <a:rPr lang="zh-TW" altLang="en-US" sz="5000" b="1" dirty="0">
                <a:latin typeface="標楷體" pitchFamily="65" charset="-120"/>
                <a:ea typeface="標楷體" pitchFamily="65" charset="-120"/>
              </a:rPr>
              <a:t>學年度國立屏東科技大學</a:t>
            </a:r>
            <a:br>
              <a:rPr lang="en-US" altLang="zh-TW" sz="50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5000" b="1" dirty="0">
                <a:latin typeface="標楷體" pitchFamily="65" charset="-120"/>
                <a:ea typeface="標楷體" pitchFamily="65" charset="-120"/>
              </a:rPr>
              <a:t>環境工程與科學系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6DA28-F185-7563-0297-656DBA2A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DD2F5CF1-2ABD-F473-CB44-631B09F0789F}"/>
              </a:ext>
            </a:extLst>
          </p:cNvPr>
          <p:cNvSpPr txBox="1"/>
          <p:nvPr/>
        </p:nvSpPr>
        <p:spPr>
          <a:xfrm>
            <a:off x="2555776" y="-7034248"/>
            <a:ext cx="3960440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45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5000" b="1" dirty="0">
              <a:solidFill>
                <a:schemeClr val="accent2">
                  <a:lumMod val="75000"/>
                  <a:alpha val="1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D2CA4D0-DC88-339E-8914-0EBF86DAEBF4}"/>
              </a:ext>
            </a:extLst>
          </p:cNvPr>
          <p:cNvSpPr txBox="1"/>
          <p:nvPr/>
        </p:nvSpPr>
        <p:spPr>
          <a:xfrm>
            <a:off x="170892" y="2348880"/>
            <a:ext cx="8802216" cy="352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實習合約、家長同意書簽訂</a:t>
            </a:r>
            <a:endParaRPr lang="en-US" altLang="zh-TW" sz="5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ct val="70000"/>
              </a:lnSpc>
            </a:pPr>
            <a:endParaRPr lang="en-US" altLang="zh-TW" sz="5000" b="1" dirty="0">
              <a:latin typeface="標楷體"/>
              <a:ea typeface="標楷體"/>
            </a:endParaRPr>
          </a:p>
          <a:p>
            <a:pPr lvl="0" algn="ctr">
              <a:lnSpc>
                <a:spcPct val="80000"/>
              </a:lnSpc>
            </a:pP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合約分為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工作型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一般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型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lvl="0" algn="ctr">
              <a:lnSpc>
                <a:spcPct val="80000"/>
              </a:lnSpc>
            </a:pPr>
            <a:endParaRPr lang="en-US" altLang="zh-TW" sz="4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ct val="80000"/>
              </a:lnSpc>
            </a:pP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家長同意書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4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5000"/>
              </a:lnSpc>
              <a:spcAft>
                <a:spcPts val="0"/>
              </a:spcAft>
            </a:pP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1DFDCC5F-7202-BA1C-3619-4F94E9F62854}"/>
              </a:ext>
            </a:extLst>
          </p:cNvPr>
          <p:cNvSpPr txBox="1">
            <a:spLocks/>
          </p:cNvSpPr>
          <p:nvPr/>
        </p:nvSpPr>
        <p:spPr>
          <a:xfrm>
            <a:off x="334160" y="209124"/>
            <a:ext cx="8702336" cy="127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系網區塊→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學生用資料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實習前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300" dirty="0"/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42C96BBD-3A20-11BA-2748-045F656BCB56}"/>
              </a:ext>
            </a:extLst>
          </p:cNvPr>
          <p:cNvSpPr txBox="1"/>
          <p:nvPr/>
        </p:nvSpPr>
        <p:spPr>
          <a:xfrm>
            <a:off x="646096" y="5811167"/>
            <a:ext cx="8056984" cy="91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合約繳交請於</a:t>
            </a:r>
            <a:r>
              <a:rPr lang="en-US" altLang="zh-TW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5/15</a:t>
            </a:r>
            <a:r>
              <a:rPr lang="zh-TW" altLang="en-US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前完成</a:t>
            </a:r>
            <a:endParaRPr lang="zh-CN" altLang="en-US" sz="50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2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407" y="1844824"/>
            <a:ext cx="8280920" cy="2304256"/>
          </a:xfr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  期</a:t>
            </a:r>
            <a:r>
              <a:rPr lang="en-US" altLang="zh-TW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114/05/15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039427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實習合約繳交期限</a:t>
            </a:r>
            <a:endParaRPr lang="zh-TW" altLang="en-US" sz="72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4560540"/>
            <a:ext cx="8418090" cy="2108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未於以上期限內繳交者</a:t>
            </a:r>
            <a:endParaRPr lang="en-US" altLang="zh-TW" sz="3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此次暑期就無法受理修課</a:t>
            </a:r>
            <a:endParaRPr lang="en-US" altLang="zh-TW" sz="3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請同學留意繳交時間</a:t>
            </a:r>
            <a:endParaRPr lang="en-US" altLang="zh-TW" sz="3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務必準時，逾時不候</a:t>
            </a:r>
            <a:endParaRPr lang="en-US" altLang="zh-TW" sz="3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F400F-1EAA-3D44-6D6D-4827ADEA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E3DABE14-BCEE-10AE-CF66-4DD1A0ED14DC}"/>
              </a:ext>
            </a:extLst>
          </p:cNvPr>
          <p:cNvSpPr txBox="1"/>
          <p:nvPr/>
        </p:nvSpPr>
        <p:spPr>
          <a:xfrm>
            <a:off x="2555776" y="-7012160"/>
            <a:ext cx="3960440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45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5000" b="1" dirty="0">
              <a:solidFill>
                <a:schemeClr val="accent2">
                  <a:lumMod val="75000"/>
                  <a:alpha val="1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AFB6165-6A2D-7C32-CD06-2E7DFE54B8C1}"/>
              </a:ext>
            </a:extLst>
          </p:cNvPr>
          <p:cNvSpPr txBox="1"/>
          <p:nvPr/>
        </p:nvSpPr>
        <p:spPr>
          <a:xfrm>
            <a:off x="107504" y="1655509"/>
            <a:ext cx="880221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開始實習機構 第一天報到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必回傳報到確認單</a:t>
            </a:r>
            <a:endParaRPr lang="en-US" altLang="zh-TW" sz="4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/>
            <a:endParaRPr lang="en-US" altLang="zh-TW" sz="2000" b="1" dirty="0">
              <a:latin typeface="標楷體"/>
              <a:ea typeface="標楷體"/>
            </a:endParaRPr>
          </a:p>
          <a:p>
            <a:pPr lvl="0" algn="ctr">
              <a:lnSpc>
                <a:spcPct val="80000"/>
              </a:lnSpc>
            </a:pP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報到確認單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4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19B44B7-1A43-300F-6C31-ECF1477BBC73}"/>
              </a:ext>
            </a:extLst>
          </p:cNvPr>
          <p:cNvSpPr txBox="1">
            <a:spLocks/>
          </p:cNvSpPr>
          <p:nvPr/>
        </p:nvSpPr>
        <p:spPr>
          <a:xfrm>
            <a:off x="118136" y="236649"/>
            <a:ext cx="8702336" cy="1320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系網區塊→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學生用資料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實習中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300" dirty="0"/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D1C354FE-87FC-D65A-74CB-84CE3A156DFB}"/>
              </a:ext>
            </a:extLst>
          </p:cNvPr>
          <p:cNvSpPr txBox="1"/>
          <p:nvPr/>
        </p:nvSpPr>
        <p:spPr>
          <a:xfrm>
            <a:off x="543508" y="3837465"/>
            <a:ext cx="8056984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35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此項目請於 </a:t>
            </a:r>
            <a:r>
              <a:rPr lang="en-US" altLang="zh-TW" sz="35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7/1</a:t>
            </a:r>
            <a:r>
              <a:rPr lang="zh-TW" altLang="en-US" sz="35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 中午</a:t>
            </a:r>
            <a:r>
              <a:rPr lang="en-US" altLang="zh-TW" sz="35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12:00</a:t>
            </a:r>
            <a:r>
              <a:rPr lang="zh-TW" altLang="en-US" sz="35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前完成</a:t>
            </a:r>
            <a:endParaRPr lang="zh-CN" altLang="en-US" sz="35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83B4E36-3C65-73EC-0A83-A491CB427CFD}"/>
              </a:ext>
            </a:extLst>
          </p:cNvPr>
          <p:cNvSpPr txBox="1"/>
          <p:nvPr/>
        </p:nvSpPr>
        <p:spPr>
          <a:xfrm>
            <a:off x="504056" y="5157192"/>
            <a:ext cx="8316416" cy="1284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職前安全衛生訓練資料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lvl="0" algn="ctr">
              <a:lnSpc>
                <a:spcPts val="6000"/>
              </a:lnSpc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</a:t>
            </a:r>
            <a:r>
              <a:rPr lang="en-US" altLang="zh-TW" sz="4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googel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雲端</a:t>
            </a:r>
            <a:endParaRPr lang="en-US" altLang="zh-TW" sz="4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5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3263E-60C4-F76D-449F-FF2CCACE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3679EB4B-FE48-038B-DCF8-56BC48F9F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836"/>
            <a:ext cx="8712968" cy="3315163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A8A4BE5-8ACA-F08B-C03F-4E4F75B1CA9A}"/>
              </a:ext>
            </a:extLst>
          </p:cNvPr>
          <p:cNvSpPr txBox="1">
            <a:spLocks/>
          </p:cNvSpPr>
          <p:nvPr/>
        </p:nvSpPr>
        <p:spPr>
          <a:xfrm>
            <a:off x="569787" y="692696"/>
            <a:ext cx="1656184" cy="53285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報到確認單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527402FF-CE3C-9DFD-7393-29E534881D81}"/>
              </a:ext>
            </a:extLst>
          </p:cNvPr>
          <p:cNvGrpSpPr/>
          <p:nvPr/>
        </p:nvGrpSpPr>
        <p:grpSpPr>
          <a:xfrm>
            <a:off x="3234955" y="103117"/>
            <a:ext cx="4672050" cy="6641047"/>
            <a:chOff x="3234955" y="103117"/>
            <a:chExt cx="4672050" cy="664104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B8B283B1-050D-D87E-62A2-FB8B60CDE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4955" y="103117"/>
              <a:ext cx="4672050" cy="6641047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7276FEB7-1D77-8960-75A1-74FFE0EC833D}"/>
                </a:ext>
              </a:extLst>
            </p:cNvPr>
            <p:cNvSpPr txBox="1"/>
            <p:nvPr/>
          </p:nvSpPr>
          <p:spPr>
            <a:xfrm>
              <a:off x="4387269" y="1146590"/>
              <a:ext cx="1847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18111D75-0AB6-BD95-AF01-20C1E0241EBE}"/>
                </a:ext>
              </a:extLst>
            </p:cNvPr>
            <p:cNvSpPr txBox="1"/>
            <p:nvPr/>
          </p:nvSpPr>
          <p:spPr>
            <a:xfrm>
              <a:off x="4716016" y="1672062"/>
              <a:ext cx="708358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zh-TW" altLang="en-US" sz="1000" dirty="0">
                  <a:latin typeface="+mn-ea"/>
                </a:rPr>
                <a:t>王大明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CB798648-AEDE-3242-4E2A-9CEA3F9BCEE8}"/>
                </a:ext>
              </a:extLst>
            </p:cNvPr>
            <p:cNvSpPr txBox="1"/>
            <p:nvPr/>
          </p:nvSpPr>
          <p:spPr>
            <a:xfrm>
              <a:off x="4711938" y="1909198"/>
              <a:ext cx="721672" cy="2505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TW" sz="800" dirty="0">
                  <a:latin typeface="+mn-ea"/>
                </a:rPr>
                <a:t>B10388822</a:t>
              </a:r>
              <a:endParaRPr lang="zh-TW" altLang="en-US" sz="800" dirty="0">
                <a:latin typeface="+mn-ea"/>
              </a:endParaRP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F37B04BC-A091-65E0-0EFF-35260D9B599C}"/>
                </a:ext>
              </a:extLst>
            </p:cNvPr>
            <p:cNvSpPr txBox="1"/>
            <p:nvPr/>
          </p:nvSpPr>
          <p:spPr>
            <a:xfrm>
              <a:off x="5015953" y="2198143"/>
              <a:ext cx="138511" cy="2120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zh-TW" altLang="en-US" sz="800" dirty="0">
                  <a:latin typeface="+mn-ea"/>
                </a:rPr>
                <a:t>四</a:t>
              </a:r>
            </a:p>
          </p:txBody>
        </p:sp>
      </p:grpSp>
      <p:sp>
        <p:nvSpPr>
          <p:cNvPr id="33" name="內容版面配置區 2">
            <a:extLst>
              <a:ext uri="{FF2B5EF4-FFF2-40B4-BE49-F238E27FC236}">
                <a16:creationId xmlns:a16="http://schemas.microsoft.com/office/drawing/2014/main" id="{923A37F8-613F-5170-3152-5DC8DE4707B5}"/>
              </a:ext>
            </a:extLst>
          </p:cNvPr>
          <p:cNvSpPr txBox="1">
            <a:spLocks/>
          </p:cNvSpPr>
          <p:nvPr/>
        </p:nvSpPr>
        <p:spPr>
          <a:xfrm>
            <a:off x="2462388" y="1709190"/>
            <a:ext cx="537575" cy="301595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endPara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</a:t>
            </a: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1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9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3EC1A-77CE-2E67-5066-4B4D910B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D0131182-BA21-3637-73C6-13C9D6D604E7}"/>
              </a:ext>
            </a:extLst>
          </p:cNvPr>
          <p:cNvSpPr txBox="1"/>
          <p:nvPr/>
        </p:nvSpPr>
        <p:spPr>
          <a:xfrm>
            <a:off x="2483768" y="-7156176"/>
            <a:ext cx="3960440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45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5000" b="1" dirty="0">
              <a:solidFill>
                <a:schemeClr val="accent2">
                  <a:lumMod val="75000"/>
                  <a:alpha val="1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3F6641F-FDEE-0723-6CCE-9CCBE4774110}"/>
              </a:ext>
            </a:extLst>
          </p:cNvPr>
          <p:cNvSpPr txBox="1"/>
          <p:nvPr/>
        </p:nvSpPr>
        <p:spPr>
          <a:xfrm>
            <a:off x="170892" y="2189470"/>
            <a:ext cx="8802216" cy="3036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8000"/>
              </a:lnSpc>
            </a:pPr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每週定期必上傳實習平台</a:t>
            </a:r>
            <a:endParaRPr lang="en-US" altLang="zh-TW" sz="5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8000"/>
              </a:lnSpc>
            </a:pPr>
            <a:endParaRPr lang="en-US" altLang="zh-TW" sz="5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8000"/>
              </a:lnSpc>
            </a:pP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週誌格式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word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檔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BC54BD5-174A-6725-F90E-81D4ABF9BF65}"/>
              </a:ext>
            </a:extLst>
          </p:cNvPr>
          <p:cNvSpPr txBox="1">
            <a:spLocks/>
          </p:cNvSpPr>
          <p:nvPr/>
        </p:nvSpPr>
        <p:spPr>
          <a:xfrm>
            <a:off x="251520" y="201341"/>
            <a:ext cx="8450816" cy="1427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</a:p>
          <a:p>
            <a:pPr>
              <a:lnSpc>
                <a:spcPct val="120000"/>
              </a:lnSpc>
            </a:pP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系網區塊→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學生用資料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實習中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300" dirty="0"/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36E83262-9840-0447-E136-5E0756596100}"/>
              </a:ext>
            </a:extLst>
          </p:cNvPr>
          <p:cNvSpPr txBox="1"/>
          <p:nvPr/>
        </p:nvSpPr>
        <p:spPr>
          <a:xfrm>
            <a:off x="251520" y="5768981"/>
            <a:ext cx="8678432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4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此項目請每週定期完成，共需完成</a:t>
            </a:r>
            <a:r>
              <a:rPr lang="en-US" altLang="zh-TW" sz="4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TW" altLang="en-US" sz="4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篇</a:t>
            </a:r>
            <a:endParaRPr lang="zh-CN" altLang="en-US" sz="40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D67C445-2DDD-2F4F-6945-A5699BEDA494}"/>
              </a:ext>
            </a:extLst>
          </p:cNvPr>
          <p:cNvSpPr txBox="1"/>
          <p:nvPr/>
        </p:nvSpPr>
        <p:spPr>
          <a:xfrm>
            <a:off x="762000" y="3502749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altLang="zh-TW" sz="45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5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實習週誌</a:t>
            </a:r>
            <a:r>
              <a:rPr lang="en-US" altLang="zh-TW" sz="45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68312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76AC5-DE49-CC04-BB6A-DA57D290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C8366025-11FF-A6AC-9AE5-04C63B7CCD0B}"/>
              </a:ext>
            </a:extLst>
          </p:cNvPr>
          <p:cNvSpPr txBox="1"/>
          <p:nvPr/>
        </p:nvSpPr>
        <p:spPr>
          <a:xfrm>
            <a:off x="2483768" y="-7156176"/>
            <a:ext cx="3960440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45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45000" b="1" dirty="0">
              <a:solidFill>
                <a:schemeClr val="accent2">
                  <a:lumMod val="75000"/>
                  <a:alpha val="1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8F0F2F-DF55-54D3-3177-B9BBD2665CD6}"/>
              </a:ext>
            </a:extLst>
          </p:cNvPr>
          <p:cNvSpPr txBox="1"/>
          <p:nvPr/>
        </p:nvSpPr>
        <p:spPr>
          <a:xfrm>
            <a:off x="441664" y="1576307"/>
            <a:ext cx="8260672" cy="2056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8000"/>
              </a:lnSpc>
            </a:pPr>
            <a:r>
              <a:rPr lang="zh-TW" altLang="en-US" sz="5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實習尾聲請繳交</a:t>
            </a:r>
            <a:endParaRPr lang="en-US" altLang="zh-TW" sz="5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8000"/>
              </a:lnSpc>
            </a:pPr>
            <a:endParaRPr lang="en-US" altLang="zh-TW" sz="5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28D094E-A84A-2A00-6837-4D599DD5B371}"/>
              </a:ext>
            </a:extLst>
          </p:cNvPr>
          <p:cNvSpPr txBox="1">
            <a:spLocks/>
          </p:cNvSpPr>
          <p:nvPr/>
        </p:nvSpPr>
        <p:spPr>
          <a:xfrm>
            <a:off x="366072" y="224791"/>
            <a:ext cx="8434960" cy="1351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b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系網區塊→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學生用資料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實習後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FBD9C98-B58B-C14F-782B-67C328FFC619}"/>
              </a:ext>
            </a:extLst>
          </p:cNvPr>
          <p:cNvSpPr txBox="1"/>
          <p:nvPr/>
        </p:nvSpPr>
        <p:spPr>
          <a:xfrm>
            <a:off x="333652" y="2352747"/>
            <a:ext cx="8260671" cy="403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8000"/>
              </a:lnSpc>
            </a:pP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zh-TW" altLang="en-US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期末報告</a:t>
            </a: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en-US" altLang="zh-TW" sz="2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按規定書寫</a:t>
            </a:r>
            <a:r>
              <a:rPr lang="en-US" altLang="zh-TW" sz="2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8000"/>
              </a:lnSpc>
            </a:pP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【</a:t>
            </a:r>
            <a:r>
              <a:rPr lang="zh-TW" altLang="en-US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實習證明書</a:t>
            </a: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8000"/>
              </a:lnSpc>
            </a:pP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線上填寫教務處問卷</a:t>
            </a: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ts val="8000"/>
              </a:lnSpc>
            </a:pP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畢業生問卷</a:t>
            </a:r>
            <a:r>
              <a:rPr lang="en-US" altLang="zh-TW" sz="3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DFE839A-37C1-3DBD-EC32-8377044FA171}"/>
              </a:ext>
            </a:extLst>
          </p:cNvPr>
          <p:cNvSpPr txBox="1"/>
          <p:nvPr/>
        </p:nvSpPr>
        <p:spPr>
          <a:xfrm>
            <a:off x="4254171" y="2814000"/>
            <a:ext cx="4864834" cy="49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篇，請於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月底完成上傳實習平台</a:t>
            </a:r>
            <a:endParaRPr lang="zh-CN" altLang="en-US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FCF58021-EEEB-0290-38AC-8F2D1791F7D4}"/>
              </a:ext>
            </a:extLst>
          </p:cNvPr>
          <p:cNvSpPr txBox="1"/>
          <p:nvPr/>
        </p:nvSpPr>
        <p:spPr>
          <a:xfrm>
            <a:off x="3059832" y="3805519"/>
            <a:ext cx="6384039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→ 持證明書正本至系辦核章於實習後完成</a:t>
            </a:r>
            <a:endParaRPr lang="zh-CN" altLang="en-US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B848F7DB-A8D9-0E41-0323-0AD6F99A7457}"/>
              </a:ext>
            </a:extLst>
          </p:cNvPr>
          <p:cNvSpPr txBox="1"/>
          <p:nvPr/>
        </p:nvSpPr>
        <p:spPr>
          <a:xfrm>
            <a:off x="4653762" y="4875014"/>
            <a:ext cx="5822894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→實習平台，開放填寫會用班群</a:t>
            </a:r>
            <a:endParaRPr lang="en-US" altLang="zh-TW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TW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告知同學，一定得填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!!!</a:t>
            </a:r>
            <a:endParaRPr lang="zh-TW" altLang="en-US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500"/>
              </a:lnSpc>
            </a:pPr>
            <a:endParaRPr lang="zh-CN" altLang="en-US" sz="30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A4F57447-684E-1114-39C9-7561111B5066}"/>
              </a:ext>
            </a:extLst>
          </p:cNvPr>
          <p:cNvSpPr txBox="1"/>
          <p:nvPr/>
        </p:nvSpPr>
        <p:spPr>
          <a:xfrm>
            <a:off x="3091519" y="5836632"/>
            <a:ext cx="5822894" cy="83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→ 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份，請於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月底前完成，</a:t>
            </a:r>
            <a:endParaRPr lang="en-US" altLang="zh-TW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</a:pPr>
            <a:r>
              <a:rPr lang="en-US" altLang="zh-TW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上傳雲端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TW" altLang="en-US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系網實習專區有雲端連結</a:t>
            </a:r>
            <a:r>
              <a:rPr lang="en-US" altLang="zh-TW" sz="22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2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3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2CD0-9D4C-99CC-A9DC-88AC02A7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14A9DFC3-B164-64D8-9218-7CB0C95D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836"/>
            <a:ext cx="8712968" cy="3315163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651CA12-2587-0189-2149-AE57030BE368}"/>
              </a:ext>
            </a:extLst>
          </p:cNvPr>
          <p:cNvSpPr txBox="1">
            <a:spLocks/>
          </p:cNvSpPr>
          <p:nvPr/>
        </p:nvSpPr>
        <p:spPr>
          <a:xfrm>
            <a:off x="569787" y="692696"/>
            <a:ext cx="1656184" cy="53285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實習證明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3FD83716-4A40-F17D-5D65-F249C9F5323B}"/>
              </a:ext>
            </a:extLst>
          </p:cNvPr>
          <p:cNvGrpSpPr/>
          <p:nvPr/>
        </p:nvGrpSpPr>
        <p:grpSpPr>
          <a:xfrm>
            <a:off x="3419872" y="113836"/>
            <a:ext cx="4921621" cy="6785992"/>
            <a:chOff x="3512695" y="0"/>
            <a:chExt cx="4921621" cy="6785992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090412C8-6033-4C25-476F-A2518FDA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2695" y="0"/>
              <a:ext cx="4921621" cy="6785992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0AD99AA-F802-8C6F-31EE-AC9067ACC749}"/>
                </a:ext>
              </a:extLst>
            </p:cNvPr>
            <p:cNvSpPr txBox="1"/>
            <p:nvPr/>
          </p:nvSpPr>
          <p:spPr>
            <a:xfrm>
              <a:off x="4841560" y="665711"/>
              <a:ext cx="708358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zh-TW" altLang="en-US" sz="1000" dirty="0">
                  <a:solidFill>
                    <a:srgbClr val="002060"/>
                  </a:solidFill>
                  <a:latin typeface="+mn-ea"/>
                </a:rPr>
                <a:t>王大明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834D4C9-5895-9DC9-18C2-256CF2D1FFFE}"/>
                </a:ext>
              </a:extLst>
            </p:cNvPr>
            <p:cNvSpPr txBox="1"/>
            <p:nvPr/>
          </p:nvSpPr>
          <p:spPr>
            <a:xfrm>
              <a:off x="7712644" y="372050"/>
              <a:ext cx="721672" cy="2505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altLang="zh-TW" sz="800" dirty="0">
                  <a:solidFill>
                    <a:srgbClr val="002060"/>
                  </a:solidFill>
                  <a:latin typeface="+mn-ea"/>
                </a:rPr>
                <a:t>B10388822</a:t>
              </a:r>
              <a:endParaRPr lang="zh-TW" altLang="en-US" sz="8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45FEB932-5C1D-264D-27A3-43B8EAAFEBDC}"/>
                </a:ext>
              </a:extLst>
            </p:cNvPr>
            <p:cNvSpPr txBox="1"/>
            <p:nvPr/>
          </p:nvSpPr>
          <p:spPr>
            <a:xfrm>
              <a:off x="5481128" y="1897240"/>
              <a:ext cx="274754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en-US" altLang="zh-TW" sz="1000" dirty="0">
                  <a:solidFill>
                    <a:srgbClr val="002060"/>
                  </a:solidFill>
                  <a:latin typeface="+mn-ea"/>
                </a:rPr>
                <a:t>9</a:t>
              </a: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1CC8CD06-91AE-E6D6-FFB7-313365F4AA09}"/>
                </a:ext>
              </a:extLst>
            </p:cNvPr>
            <p:cNvSpPr txBox="1"/>
            <p:nvPr/>
          </p:nvSpPr>
          <p:spPr>
            <a:xfrm>
              <a:off x="4807363" y="1607906"/>
              <a:ext cx="181224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153D1D38-526B-5502-3FD4-7228C78DF31B}"/>
                </a:ext>
              </a:extLst>
            </p:cNvPr>
            <p:cNvSpPr txBox="1"/>
            <p:nvPr/>
          </p:nvSpPr>
          <p:spPr>
            <a:xfrm>
              <a:off x="5615330" y="1608055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4EB03E1-1BF4-F20A-507B-7263F6CFCFFA}"/>
                </a:ext>
              </a:extLst>
            </p:cNvPr>
            <p:cNvSpPr txBox="1"/>
            <p:nvPr/>
          </p:nvSpPr>
          <p:spPr>
            <a:xfrm>
              <a:off x="4997823" y="2132856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F3BE6C27-AE37-C22E-1C2A-65A54567A0D7}"/>
                </a:ext>
              </a:extLst>
            </p:cNvPr>
            <p:cNvSpPr txBox="1"/>
            <p:nvPr/>
          </p:nvSpPr>
          <p:spPr>
            <a:xfrm>
              <a:off x="4761255" y="2125580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D2B0871-160C-5B4C-29AE-265E4390ADA9}"/>
                </a:ext>
              </a:extLst>
            </p:cNvPr>
            <p:cNvSpPr txBox="1"/>
            <p:nvPr/>
          </p:nvSpPr>
          <p:spPr>
            <a:xfrm>
              <a:off x="5262574" y="2125579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2B795F5-D92E-5E35-EF65-35DA2868F61C}"/>
                </a:ext>
              </a:extLst>
            </p:cNvPr>
            <p:cNvSpPr txBox="1"/>
            <p:nvPr/>
          </p:nvSpPr>
          <p:spPr>
            <a:xfrm>
              <a:off x="5763893" y="2125579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61FA575-39B3-AC54-55CE-D70DEC973574}"/>
                </a:ext>
              </a:extLst>
            </p:cNvPr>
            <p:cNvSpPr txBox="1"/>
            <p:nvPr/>
          </p:nvSpPr>
          <p:spPr>
            <a:xfrm>
              <a:off x="6027633" y="2125578"/>
              <a:ext cx="137666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E2FB3C66-33E9-3426-DE6E-12F3D33F93F4}"/>
                </a:ext>
              </a:extLst>
            </p:cNvPr>
            <p:cNvSpPr txBox="1"/>
            <p:nvPr/>
          </p:nvSpPr>
          <p:spPr>
            <a:xfrm>
              <a:off x="6246383" y="2132856"/>
              <a:ext cx="175830" cy="1987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61816A53-77D8-415B-DCB5-C7FF92177D60}"/>
                </a:ext>
              </a:extLst>
            </p:cNvPr>
            <p:cNvSpPr txBox="1"/>
            <p:nvPr/>
          </p:nvSpPr>
          <p:spPr>
            <a:xfrm>
              <a:off x="4885432" y="1143797"/>
              <a:ext cx="377142" cy="2953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8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E9651E79-FC37-C651-A5FC-731E1081BEA6}"/>
                </a:ext>
              </a:extLst>
            </p:cNvPr>
            <p:cNvSpPr txBox="1"/>
            <p:nvPr/>
          </p:nvSpPr>
          <p:spPr>
            <a:xfrm flipH="1">
              <a:off x="3707904" y="4293097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76C84042-3999-100A-752C-07D5C3ADEA92}"/>
                </a:ext>
              </a:extLst>
            </p:cNvPr>
            <p:cNvSpPr txBox="1"/>
            <p:nvPr/>
          </p:nvSpPr>
          <p:spPr>
            <a:xfrm flipH="1">
              <a:off x="3887923" y="4946421"/>
              <a:ext cx="1010997" cy="4943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0F82DED5-3B1A-09FB-F804-EF52E9BCC063}"/>
                </a:ext>
              </a:extLst>
            </p:cNvPr>
            <p:cNvSpPr txBox="1"/>
            <p:nvPr/>
          </p:nvSpPr>
          <p:spPr>
            <a:xfrm flipH="1">
              <a:off x="5984667" y="6357424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0317858F-2466-08B9-CF42-BF36EB885F8A}"/>
                </a:ext>
              </a:extLst>
            </p:cNvPr>
            <p:cNvSpPr txBox="1"/>
            <p:nvPr/>
          </p:nvSpPr>
          <p:spPr>
            <a:xfrm flipH="1">
              <a:off x="6993467" y="6357424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88CC236-5C76-7097-9825-1DA45560E1E9}"/>
                </a:ext>
              </a:extLst>
            </p:cNvPr>
            <p:cNvSpPr txBox="1"/>
            <p:nvPr/>
          </p:nvSpPr>
          <p:spPr>
            <a:xfrm flipH="1">
              <a:off x="7570219" y="6377938"/>
              <a:ext cx="432048" cy="2160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endParaRPr lang="zh-TW" altLang="en-US" sz="1000" dirty="0">
                <a:solidFill>
                  <a:srgbClr val="002060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57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664" y="353140"/>
            <a:ext cx="8260672" cy="103942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校外實習流程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25208" y="6356350"/>
            <a:ext cx="2133600" cy="365125"/>
          </a:xfrm>
        </p:spPr>
        <p:txBody>
          <a:bodyPr/>
          <a:lstStyle/>
          <a:p>
            <a:fld id="{875086EF-29D6-41E5-BCF9-E8A86BBA93B5}" type="slidenum">
              <a:rPr lang="en-US" altLang="zh-TW" smtClean="0"/>
              <a:pPr/>
              <a:t>17</a:t>
            </a:fld>
            <a:endParaRPr lang="en-US" altLang="zh-TW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629744"/>
              </p:ext>
            </p:extLst>
          </p:nvPr>
        </p:nvGraphicFramePr>
        <p:xfrm>
          <a:off x="664456" y="1402201"/>
          <a:ext cx="8532948" cy="513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4">
            <a:extLst>
              <a:ext uri="{FF2B5EF4-FFF2-40B4-BE49-F238E27FC236}">
                <a16:creationId xmlns:a16="http://schemas.microsoft.com/office/drawing/2014/main" id="{FA8C51CF-65C2-3567-8BE6-D6A6997277D6}"/>
              </a:ext>
            </a:extLst>
          </p:cNvPr>
          <p:cNvSpPr txBox="1"/>
          <p:nvPr/>
        </p:nvSpPr>
        <p:spPr>
          <a:xfrm>
            <a:off x="-180528" y="1484784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418E61-6CED-2D8A-64CF-3DDBC219881F}"/>
              </a:ext>
            </a:extLst>
          </p:cNvPr>
          <p:cNvSpPr txBox="1"/>
          <p:nvPr/>
        </p:nvSpPr>
        <p:spPr>
          <a:xfrm>
            <a:off x="-180528" y="2529126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11F785EC-B9FC-4F15-6C9C-48040A17517D}"/>
              </a:ext>
            </a:extLst>
          </p:cNvPr>
          <p:cNvSpPr txBox="1"/>
          <p:nvPr/>
        </p:nvSpPr>
        <p:spPr>
          <a:xfrm>
            <a:off x="-180528" y="3575338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>
            <a:extLst>
              <a:ext uri="{FF2B5EF4-FFF2-40B4-BE49-F238E27FC236}">
                <a16:creationId xmlns:a16="http://schemas.microsoft.com/office/drawing/2014/main" id="{0C8D703C-F65C-B389-A1F9-F8B9E3787942}"/>
              </a:ext>
            </a:extLst>
          </p:cNvPr>
          <p:cNvSpPr txBox="1"/>
          <p:nvPr/>
        </p:nvSpPr>
        <p:spPr>
          <a:xfrm>
            <a:off x="-180528" y="4583450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1B5E0C89-96E6-2EF2-E4E5-FBCC7F9BEC79}"/>
              </a:ext>
            </a:extLst>
          </p:cNvPr>
          <p:cNvSpPr txBox="1"/>
          <p:nvPr/>
        </p:nvSpPr>
        <p:spPr>
          <a:xfrm>
            <a:off x="-180528" y="5735578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5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5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6812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1CCBF-9C6A-FBF7-8511-0F18DF98E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文字, 螢幕擷取畫面, 網頁, 網站 的圖片&#10;&#10;AI 產生的內容可能不正確。">
            <a:extLst>
              <a:ext uri="{FF2B5EF4-FFF2-40B4-BE49-F238E27FC236}">
                <a16:creationId xmlns:a16="http://schemas.microsoft.com/office/drawing/2014/main" id="{73FD6E6A-4B2B-250F-D1A1-6A8A7F91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11" y="0"/>
            <a:ext cx="7849419" cy="6858000"/>
          </a:xfrm>
          <a:prstGeom prst="rect">
            <a:avLst/>
          </a:prstGeom>
        </p:spPr>
      </p:pic>
      <p:sp>
        <p:nvSpPr>
          <p:cNvPr id="6" name="＞形箭號 5">
            <a:extLst>
              <a:ext uri="{FF2B5EF4-FFF2-40B4-BE49-F238E27FC236}">
                <a16:creationId xmlns:a16="http://schemas.microsoft.com/office/drawing/2014/main" id="{BCDEB318-190E-0B9D-96A7-F2C658BA898C}"/>
              </a:ext>
            </a:extLst>
          </p:cNvPr>
          <p:cNvSpPr/>
          <p:nvPr/>
        </p:nvSpPr>
        <p:spPr>
          <a:xfrm>
            <a:off x="814461" y="450912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＞形箭號 6">
            <a:extLst>
              <a:ext uri="{FF2B5EF4-FFF2-40B4-BE49-F238E27FC236}">
                <a16:creationId xmlns:a16="http://schemas.microsoft.com/office/drawing/2014/main" id="{53FDEC6A-7125-8F1B-303A-3CFFDCB5D72C}"/>
              </a:ext>
            </a:extLst>
          </p:cNvPr>
          <p:cNvSpPr/>
          <p:nvPr/>
        </p:nvSpPr>
        <p:spPr>
          <a:xfrm>
            <a:off x="814461" y="537556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＞形箭號 7">
            <a:extLst>
              <a:ext uri="{FF2B5EF4-FFF2-40B4-BE49-F238E27FC236}">
                <a16:creationId xmlns:a16="http://schemas.microsoft.com/office/drawing/2014/main" id="{99AC0BFB-F1A1-95B6-EA90-0A5FB8C8F18A}"/>
              </a:ext>
            </a:extLst>
          </p:cNvPr>
          <p:cNvSpPr/>
          <p:nvPr/>
        </p:nvSpPr>
        <p:spPr>
          <a:xfrm>
            <a:off x="814461" y="5972764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＞形箭號 7">
            <a:extLst>
              <a:ext uri="{FF2B5EF4-FFF2-40B4-BE49-F238E27FC236}">
                <a16:creationId xmlns:a16="http://schemas.microsoft.com/office/drawing/2014/main" id="{9894D2E8-ED34-1F2A-539C-C1307274958C}"/>
              </a:ext>
            </a:extLst>
          </p:cNvPr>
          <p:cNvSpPr/>
          <p:nvPr/>
        </p:nvSpPr>
        <p:spPr>
          <a:xfrm>
            <a:off x="814461" y="376790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70162-42E8-4DDD-7FAC-3810C94B3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5062EB0-AC2E-2A8D-5B0F-802A885AC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7" y="155228"/>
            <a:ext cx="8700194" cy="38498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4F4E384-149B-ADEB-3127-6A128C453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" y="1385878"/>
            <a:ext cx="8977586" cy="172132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F67A49-B24B-37EC-D22E-D87E741D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860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校外實習選課</a:t>
            </a:r>
            <a:endParaRPr lang="zh-TW" altLang="en-US" sz="9000" dirty="0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1DA93C8-48BB-336E-0A16-D4DF04A44522}"/>
              </a:ext>
            </a:extLst>
          </p:cNvPr>
          <p:cNvSpPr txBox="1"/>
          <p:nvPr/>
        </p:nvSpPr>
        <p:spPr>
          <a:xfrm>
            <a:off x="827584" y="3140218"/>
            <a:ext cx="7694283" cy="309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這堂</a:t>
            </a:r>
            <a:r>
              <a:rPr lang="zh-TW" alt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不必同學自己加選課</a:t>
            </a:r>
            <a:r>
              <a:rPr lang="en-US" altLang="zh-TW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</a:t>
            </a:r>
          </a:p>
          <a:p>
            <a:pPr lvl="0" algn="ctr">
              <a:lnSpc>
                <a:spcPts val="6000"/>
              </a:lnSpc>
            </a:pPr>
            <a:r>
              <a:rPr lang="zh-TW" altLang="en-US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合約完成後即確認有修這堂課</a:t>
            </a:r>
            <a:endParaRPr lang="en-US" altLang="zh-TW" sz="4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>
              <a:lnSpc>
                <a:spcPts val="6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會由系辦統一送名單給教務處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>
              <a:lnSpc>
                <a:spcPts val="6000"/>
              </a:lnSpc>
            </a:pP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手動加選此堂課程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2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524" y="404664"/>
            <a:ext cx="8568952" cy="384929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關於</a:t>
            </a:r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6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en-US" altLang="zh-TW" sz="4400" dirty="0"/>
          </a:p>
          <a:p>
            <a:pPr marL="114300" indent="0" algn="ctr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你必須要知道的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588" r="10606" b="6137"/>
          <a:stretch/>
        </p:blipFill>
        <p:spPr bwMode="auto">
          <a:xfrm>
            <a:off x="1619672" y="2543216"/>
            <a:ext cx="6183146" cy="393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7766" r="3466" b="4615"/>
          <a:stretch/>
        </p:blipFill>
        <p:spPr bwMode="auto">
          <a:xfrm>
            <a:off x="1041030" y="2588551"/>
            <a:ext cx="7340429" cy="3849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620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</a:p>
        </p:txBody>
      </p:sp>
      <p:sp>
        <p:nvSpPr>
          <p:cNvPr id="7" name="內容版面配置區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22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11200" b="1" dirty="0">
                <a:solidFill>
                  <a:srgbClr val="0000FF"/>
                </a:solidFill>
                <a:ea typeface="標楷體" panose="03000509000000000000" pitchFamily="65" charset="-120"/>
              </a:rPr>
              <a:t>請假和考勤</a:t>
            </a:r>
            <a:endParaRPr lang="en-US" altLang="zh-TW" sz="112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一、實習期間的請假和考勤，</a:t>
            </a:r>
            <a:r>
              <a:rPr lang="zh-TW" altLang="en-US" sz="8800" b="1" dirty="0">
                <a:solidFill>
                  <a:srgbClr val="FF0000"/>
                </a:solidFill>
                <a:ea typeface="標楷體" panose="03000509000000000000" pitchFamily="65" charset="-120"/>
              </a:rPr>
              <a:t>依實習機構規定辦理</a:t>
            </a:r>
            <a:r>
              <a:rPr lang="zh-TW" altLang="en-US" sz="8800" dirty="0">
                <a:ea typeface="標楷體" panose="03000509000000000000" pitchFamily="65" charset="-120"/>
              </a:rPr>
              <a:t>；實習機 構無    </a:t>
            </a:r>
            <a:endParaRPr lang="en-US" altLang="zh-TW" sz="8800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dirty="0">
                <a:ea typeface="標楷體" panose="03000509000000000000" pitchFamily="65" charset="-120"/>
              </a:rPr>
              <a:t>明確規定者，優先適用各教學單位課程規定；在</a:t>
            </a:r>
            <a:r>
              <a:rPr lang="zh-TW" altLang="en-US" sz="8800" u="sng" dirty="0">
                <a:ea typeface="標楷體" panose="03000509000000000000" pitchFamily="65" charset="-120"/>
              </a:rPr>
              <a:t>實習機構和 </a:t>
            </a:r>
            <a:endParaRPr lang="en-US" altLang="zh-TW" sz="8800" u="sng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u="sng" dirty="0">
                <a:ea typeface="標楷體" panose="03000509000000000000" pitchFamily="65" charset="-120"/>
              </a:rPr>
              <a:t>教學單位無明確課程規定的情形下，依本校學生請假辦法第</a:t>
            </a:r>
            <a:endParaRPr lang="en-US" altLang="zh-TW" sz="8800" u="sng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u="sng" dirty="0">
                <a:ea typeface="標楷體" panose="03000509000000000000" pitchFamily="65" charset="-120"/>
              </a:rPr>
              <a:t>四條規定辦理</a:t>
            </a:r>
            <a:r>
              <a:rPr lang="zh-TW" altLang="en-US" sz="8800" dirty="0">
                <a:ea typeface="標楷體" panose="03000509000000000000" pitchFamily="65" charset="-120"/>
              </a:rPr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二、實習生的請假，</a:t>
            </a:r>
            <a:r>
              <a:rPr lang="zh-TW" altLang="en-US" sz="8800" b="1" dirty="0">
                <a:solidFill>
                  <a:srgbClr val="FF0000"/>
                </a:solidFill>
                <a:ea typeface="標楷體" panose="03000509000000000000" pitchFamily="65" charset="-120"/>
              </a:rPr>
              <a:t>應於實習機構核准後，向學校輔導老師報備</a:t>
            </a:r>
            <a:r>
              <a:rPr lang="zh-TW" altLang="en-US" sz="8800" dirty="0">
                <a:ea typeface="標楷體" panose="03000509000000000000" pitchFamily="65" charset="-120"/>
              </a:rPr>
              <a:t>，</a:t>
            </a:r>
            <a:endParaRPr lang="en-US" altLang="zh-TW" sz="8800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dirty="0">
                <a:ea typeface="標楷體" panose="03000509000000000000" pitchFamily="65" charset="-120"/>
              </a:rPr>
              <a:t>未依實習機構規定辦理或未完成向學校輔導老師報備程序者，</a:t>
            </a:r>
            <a:endParaRPr lang="en-US" altLang="zh-TW" sz="8800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dirty="0">
                <a:ea typeface="標楷體" panose="03000509000000000000" pitchFamily="65" charset="-120"/>
              </a:rPr>
              <a:t>皆視為曠職。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三、實習生無正當理由缺勤致實習機構辭退或終止實習，經學校</a:t>
            </a:r>
            <a:endParaRPr lang="en-US" altLang="zh-TW" sz="8800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      </a:t>
            </a:r>
            <a:r>
              <a:rPr lang="zh-TW" altLang="en-US" sz="8800" dirty="0">
                <a:ea typeface="標楷體" panose="03000509000000000000" pitchFamily="65" charset="-120"/>
              </a:rPr>
              <a:t>查證屬實者，實習成績以不及格計算。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四、缺勤後的實習時數如不足課程規定下限，應補足至最低時數。</a:t>
            </a:r>
          </a:p>
        </p:txBody>
      </p:sp>
    </p:spTree>
    <p:extLst>
      <p:ext uri="{BB962C8B-B14F-4D97-AF65-F5344CB8AC3E}">
        <p14:creationId xmlns:p14="http://schemas.microsoft.com/office/powerpoint/2010/main" val="3204386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FF"/>
                </a:solidFill>
                <a:ea typeface="標楷體" panose="03000509000000000000" pitchFamily="65" charset="-120"/>
              </a:rPr>
              <a:t>請假和考勤</a:t>
            </a:r>
            <a:endParaRPr lang="en-US" altLang="zh-TW" sz="28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五、實習生缺勤時數（含事假、病假、曠職）累計達該 門課程規  </a:t>
            </a:r>
            <a:endParaRPr lang="en-US" altLang="zh-TW" sz="22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定時數五分之一者，成績考評不列八十分以上；缺勤日數累</a:t>
            </a:r>
            <a:endParaRPr lang="en-US" altLang="zh-TW" sz="22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計達該門課程規定時數四分之一者，成績考評不列七十分以</a:t>
            </a:r>
            <a:endParaRPr lang="en-US" altLang="zh-TW" sz="22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上；缺勤時數達該門課 程規定時數三分之一者，該次校外實</a:t>
            </a:r>
            <a:endParaRPr lang="en-US" altLang="zh-TW" sz="2200" dirty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習課程成績以 零分計算。</a:t>
            </a:r>
            <a:endParaRPr lang="en-US" altLang="zh-TW" sz="22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zh-TW" altLang="en-US" sz="2200" dirty="0">
                <a:ea typeface="標楷體" panose="03000509000000000000" pitchFamily="65" charset="-120"/>
              </a:rPr>
              <a:t>六、無法全職在校外機構實習而必須</a:t>
            </a:r>
            <a:r>
              <a:rPr lang="zh-TW" altLang="en-US" sz="2200" dirty="0">
                <a:solidFill>
                  <a:srgbClr val="FF0000"/>
                </a:solidFill>
                <a:ea typeface="標楷體" panose="03000509000000000000" pitchFamily="65" charset="-120"/>
              </a:rPr>
              <a:t>返校重補修課程</a:t>
            </a:r>
            <a:r>
              <a:rPr lang="zh-TW" altLang="en-US" sz="2200" dirty="0">
                <a:ea typeface="標楷體" panose="03000509000000000000" pitchFamily="65" charset="-120"/>
              </a:rPr>
              <a:t>的實習生，  </a:t>
            </a:r>
            <a:endParaRPr lang="en-US" altLang="zh-TW" sz="2200" dirty="0"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zh-TW" sz="2200" dirty="0"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ea typeface="標楷體" panose="03000509000000000000" pitchFamily="65" charset="-120"/>
              </a:rPr>
              <a:t>須經各教學單位與輔導老師及實習機構同意，修課期間不計 </a:t>
            </a:r>
            <a:endParaRPr lang="en-US" altLang="zh-TW" sz="2200" dirty="0"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zh-TW" sz="2200" dirty="0">
                <a:ea typeface="標楷體" panose="03000509000000000000" pitchFamily="65" charset="-120"/>
              </a:rPr>
              <a:t>       </a:t>
            </a:r>
            <a:r>
              <a:rPr lang="zh-TW" altLang="en-US" sz="2200" dirty="0">
                <a:ea typeface="標楷體" panose="03000509000000000000" pitchFamily="65" charset="-120"/>
              </a:rPr>
              <a:t>入實習時數。</a:t>
            </a:r>
          </a:p>
          <a:p>
            <a:pPr marL="450850" indent="-450850">
              <a:lnSpc>
                <a:spcPct val="120000"/>
              </a:lnSpc>
              <a:buNone/>
            </a:pPr>
            <a:endParaRPr lang="zh-TW" altLang="en-US" sz="8000" dirty="0"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395536" y="404664"/>
            <a:ext cx="8260672" cy="1039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</a:p>
        </p:txBody>
      </p:sp>
    </p:spTree>
    <p:extLst>
      <p:ext uri="{BB962C8B-B14F-4D97-AF65-F5344CB8AC3E}">
        <p14:creationId xmlns:p14="http://schemas.microsoft.com/office/powerpoint/2010/main" val="1161146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F151362B-242B-E237-1B49-2A5F474E5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836"/>
            <a:ext cx="8712968" cy="3315163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62C749F2-56A8-2651-74C0-D56C31900944}"/>
              </a:ext>
            </a:extLst>
          </p:cNvPr>
          <p:cNvGrpSpPr/>
          <p:nvPr/>
        </p:nvGrpSpPr>
        <p:grpSpPr>
          <a:xfrm>
            <a:off x="3203848" y="56917"/>
            <a:ext cx="4968552" cy="6744164"/>
            <a:chOff x="2195736" y="0"/>
            <a:chExt cx="4984102" cy="68580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7882BAC8-C2ED-66FC-7647-BF3EF870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5736" y="0"/>
              <a:ext cx="4984102" cy="6858000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E7F03E87-FF96-2A9F-2963-690B1CF04B78}"/>
                </a:ext>
              </a:extLst>
            </p:cNvPr>
            <p:cNvSpPr txBox="1"/>
            <p:nvPr/>
          </p:nvSpPr>
          <p:spPr>
            <a:xfrm>
              <a:off x="4860032" y="3631604"/>
              <a:ext cx="1061509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sz="1400" dirty="0">
                  <a:solidFill>
                    <a:srgbClr val="0070C0"/>
                  </a:solidFill>
                  <a:latin typeface="+mj-ea"/>
                  <a:ea typeface="+mj-ea"/>
                </a:rPr>
                <a:t>B080008000</a:t>
              </a:r>
              <a:endParaRPr lang="zh-TW" altLang="en-US" sz="1400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D1EB218-5EAC-A8B1-3904-AE7C0D0A7E90}"/>
                </a:ext>
              </a:extLst>
            </p:cNvPr>
            <p:cNvSpPr txBox="1"/>
            <p:nvPr/>
          </p:nvSpPr>
          <p:spPr>
            <a:xfrm>
              <a:off x="3574994" y="3957853"/>
              <a:ext cx="868484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400" dirty="0">
                  <a:solidFill>
                    <a:srgbClr val="0070C0"/>
                  </a:solidFill>
                  <a:latin typeface="+mj-ea"/>
                  <a:ea typeface="+mj-ea"/>
                </a:rPr>
                <a:t>王大明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EECE6E3-E345-0232-598C-96E28AB1CA53}"/>
                </a:ext>
              </a:extLst>
            </p:cNvPr>
            <p:cNvSpPr txBox="1"/>
            <p:nvPr/>
          </p:nvSpPr>
          <p:spPr>
            <a:xfrm>
              <a:off x="5256417" y="3968120"/>
              <a:ext cx="1132638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200" dirty="0">
                  <a:solidFill>
                    <a:srgbClr val="0070C0"/>
                  </a:solidFill>
                  <a:latin typeface="+mj-ea"/>
                  <a:ea typeface="+mj-ea"/>
                </a:rPr>
                <a:t>0955888888</a:t>
              </a:r>
              <a:endParaRPr lang="zh-TW" altLang="en-US" sz="1200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3C3F528-CE26-DEF5-8FD0-5BF0EADEF191}"/>
              </a:ext>
            </a:extLst>
          </p:cNvPr>
          <p:cNvSpPr txBox="1">
            <a:spLocks/>
          </p:cNvSpPr>
          <p:nvPr/>
        </p:nvSpPr>
        <p:spPr>
          <a:xfrm>
            <a:off x="569787" y="692696"/>
            <a:ext cx="1656184" cy="53285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en-US" altLang="zh-TW" sz="1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返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zh-TW" altLang="en-US" sz="9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9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Font typeface="Arial" pitchFamily="34" charset="0"/>
              <a:buNone/>
            </a:pP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96E4BA7-54F8-BDF3-B9F1-393FDDA7C095}"/>
              </a:ext>
            </a:extLst>
          </p:cNvPr>
          <p:cNvSpPr/>
          <p:nvPr/>
        </p:nvSpPr>
        <p:spPr>
          <a:xfrm>
            <a:off x="6444208" y="2636912"/>
            <a:ext cx="939876" cy="64807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C603972-A96B-FB33-765A-69576BF70E3B}"/>
              </a:ext>
            </a:extLst>
          </p:cNvPr>
          <p:cNvSpPr/>
          <p:nvPr/>
        </p:nvSpPr>
        <p:spPr>
          <a:xfrm>
            <a:off x="3768400" y="4254050"/>
            <a:ext cx="2171752" cy="30266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AD2285-6236-8351-4DBC-7084ECFD091B}"/>
              </a:ext>
            </a:extLst>
          </p:cNvPr>
          <p:cNvSpPr/>
          <p:nvPr/>
        </p:nvSpPr>
        <p:spPr>
          <a:xfrm>
            <a:off x="3797636" y="5805264"/>
            <a:ext cx="2646572" cy="30266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9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6" name="內容版面配置區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學生考核部分：</a:t>
            </a:r>
            <a:endParaRPr lang="en-US" altLang="zh-TW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實習成績由實習機構輔導老師和本系輔導教師共同議定，其評分佔比以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實習機構表現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70%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實習報告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含週誌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30%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為原則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學生必須填寫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實習週誌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，並經實習輔導老師及學校指導老師考核。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45720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期末必須繳交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校外實習報告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並由學校指導老師就學期表現給予評分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1" indent="0">
              <a:lnSpc>
                <a:spcPct val="120000"/>
              </a:lnSpc>
              <a:buNone/>
            </a:pPr>
            <a:endParaRPr lang="en-US" altLang="zh-TW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 </a:t>
            </a:r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</a:p>
        </p:txBody>
      </p:sp>
    </p:spTree>
    <p:extLst>
      <p:ext uri="{BB962C8B-B14F-4D97-AF65-F5344CB8AC3E}">
        <p14:creationId xmlns:p14="http://schemas.microsoft.com/office/powerpoint/2010/main" val="292959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6" name="內容版面配置區 5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8229600" cy="34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安全教育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建立正確的職場安全觀念。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加強交通安全、住宿安全、性騷擾防治教育。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緊急事故應變宣導，建立包含實習生及其緊急聯絡人、系（所）緊急聯絡窗口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08-7703202#7083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、校安中心之實習通訊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錄（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校安中心電話：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08-7740119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</a:p>
        </p:txBody>
      </p:sp>
    </p:spTree>
    <p:extLst>
      <p:ext uri="{BB962C8B-B14F-4D97-AF65-F5344CB8AC3E}">
        <p14:creationId xmlns:p14="http://schemas.microsoft.com/office/powerpoint/2010/main" val="257174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2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zh-TW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學生其他權利義務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日間大學部全學期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均在校外實習機構實習者，該課程不需要在校上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課者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，在完成實習後，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可退還雜費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1/5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，請至實習平台上傳退費帳戶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114/6/1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前完成上傳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保持良好品德，遵守實習機構規定，注意安全，虛心學習，接受指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導，認真負責，維護校譽。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實習期間應與輔導老師保持聯繫，告知實習狀況。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實習期間遇到不合理的要求時，儘速與學校聯繫，由學校協助解決。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不得揭露實習機構規定的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保密資訊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實習結束時，應依實習機構規定繳交作業報告、歸還借用之物品以</a:t>
            </a:r>
            <a:endParaRPr lang="en-US" altLang="zh-TW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及辦妥離職手續。</a:t>
            </a:r>
          </a:p>
          <a:p>
            <a:endParaRPr lang="zh-TW" altLang="en-US" dirty="0"/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</a:p>
        </p:txBody>
      </p:sp>
    </p:spTree>
    <p:extLst>
      <p:ext uri="{BB962C8B-B14F-4D97-AF65-F5344CB8AC3E}">
        <p14:creationId xmlns:p14="http://schemas.microsoft.com/office/powerpoint/2010/main" val="1224784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E7C6EF-76C5-BC61-8328-6B3E0BE6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學期制實習</a:t>
            </a:r>
            <a:r>
              <a:rPr lang="en-US" altLang="zh-TW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學雜費退費</a:t>
            </a:r>
            <a:r>
              <a:rPr lang="en-US" altLang="zh-TW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1/5</a:t>
            </a: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相關要點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077EC7A-6564-0F32-4044-6525432BB953}"/>
              </a:ext>
            </a:extLst>
          </p:cNvPr>
          <p:cNvSpPr txBox="1"/>
          <p:nvPr/>
        </p:nvSpPr>
        <p:spPr>
          <a:xfrm>
            <a:off x="423609" y="1754103"/>
            <a:ext cx="7026192" cy="433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符合資格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全部皆需要有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✅日間大學部學期制實習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✅均在校外實習機構實習，未返校修課者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✅修師資生修教育學生且有繳學分費者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✅該課程不需要在校上課者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✅在完成實習後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不符合退費資格：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❌退選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❌停修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❌重補修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❌當學期休退學</a:t>
            </a:r>
            <a:endParaRPr lang="en-US" altLang="zh-TW" sz="1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❌研修生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學分以下</a:t>
            </a:r>
            <a:r>
              <a:rPr lang="en-US" altLang="zh-TW" sz="1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717550" lvl="0" indent="-717550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endParaRPr lang="zh-TW" altLang="en-US" sz="1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B80147-AFF4-F9F5-1428-EC10C11D3B39}"/>
              </a:ext>
            </a:extLst>
          </p:cNvPr>
          <p:cNvSpPr txBox="1"/>
          <p:nvPr/>
        </p:nvSpPr>
        <p:spPr>
          <a:xfrm>
            <a:off x="3779912" y="4789836"/>
            <a:ext cx="4698722" cy="12692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★重要事項</a:t>
            </a:r>
            <a:endParaRPr lang="en-US" altLang="zh-TW" sz="1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請提供跟出納組相符合之帳戶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</a:p>
          <a:p>
            <a:pPr>
              <a:lnSpc>
                <a:spcPts val="2500"/>
              </a:lnSpc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上傳時需傳存摺封面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請提供學生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en-US" altLang="zh-TW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的帳戶，勿填寫父母的帳戶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9FB6000-1380-B19F-11EC-341EAB3A1F91}"/>
              </a:ext>
            </a:extLst>
          </p:cNvPr>
          <p:cNvSpPr txBox="1"/>
          <p:nvPr/>
        </p:nvSpPr>
        <p:spPr>
          <a:xfrm>
            <a:off x="2915816" y="3303021"/>
            <a:ext cx="6688372" cy="1237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0000"/>
              </a:lnSpc>
            </a:pPr>
            <a:r>
              <a:rPr lang="zh-TW" altLang="en-US" sz="6000" b="1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請於</a:t>
            </a:r>
            <a:r>
              <a:rPr lang="en-US" altLang="zh-TW" sz="6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06</a:t>
            </a:r>
            <a:r>
              <a:rPr lang="en-US" altLang="zh-TW" sz="6000" b="1" kern="1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/01</a:t>
            </a:r>
            <a:r>
              <a:rPr lang="zh-TW" altLang="en-US" sz="6000" b="1" kern="1200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zh-TW" altLang="en-US" sz="6000" b="1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endParaRPr lang="en-US" altLang="zh-TW" sz="6000" b="1" kern="1200" dirty="0">
              <a:highlight>
                <a:srgbClr val="FFFF00"/>
              </a:highligh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F70F391D-B0E6-8FD1-27F5-0F229877FC5C}"/>
              </a:ext>
            </a:extLst>
          </p:cNvPr>
          <p:cNvSpPr txBox="1">
            <a:spLocks/>
          </p:cNvSpPr>
          <p:nvPr/>
        </p:nvSpPr>
        <p:spPr>
          <a:xfrm>
            <a:off x="343776" y="443225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學期制實習</a:t>
            </a:r>
            <a:r>
              <a:rPr lang="en-US" altLang="zh-TW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退費路徑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1A195DE-6F73-DDB9-7C5C-1FCC06D4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91" y="1662280"/>
            <a:ext cx="5749020" cy="90262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FF688C6-4361-4A30-7356-A7C20E1FCD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35" t="25449" r="61319" b="44078"/>
          <a:stretch>
            <a:fillRect/>
          </a:stretch>
        </p:blipFill>
        <p:spPr>
          <a:xfrm>
            <a:off x="6199149" y="136586"/>
            <a:ext cx="2626611" cy="28233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F13F358-25B1-4A60-E3B3-C1D61E814069}"/>
              </a:ext>
            </a:extLst>
          </p:cNvPr>
          <p:cNvSpPr/>
          <p:nvPr/>
        </p:nvSpPr>
        <p:spPr>
          <a:xfrm>
            <a:off x="6342861" y="1504439"/>
            <a:ext cx="1728192" cy="157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724AA6FB-F4DB-EEE6-F4FB-D552D6108C9B}"/>
              </a:ext>
            </a:extLst>
          </p:cNvPr>
          <p:cNvSpPr/>
          <p:nvPr/>
        </p:nvSpPr>
        <p:spPr>
          <a:xfrm rot="16200000">
            <a:off x="5796442" y="1979017"/>
            <a:ext cx="330738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CB61684-E3BC-B548-DDF0-064D52143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60" t="30050" r="43600" b="32150"/>
          <a:stretch>
            <a:fillRect/>
          </a:stretch>
        </p:blipFill>
        <p:spPr>
          <a:xfrm>
            <a:off x="611560" y="3266575"/>
            <a:ext cx="7717887" cy="3430173"/>
          </a:xfrm>
          <a:prstGeom prst="rect">
            <a:avLst/>
          </a:prstGeom>
        </p:spPr>
      </p:pic>
      <p:sp>
        <p:nvSpPr>
          <p:cNvPr id="7" name="箭號: 向下 6">
            <a:extLst>
              <a:ext uri="{FF2B5EF4-FFF2-40B4-BE49-F238E27FC236}">
                <a16:creationId xmlns:a16="http://schemas.microsoft.com/office/drawing/2014/main" id="{E86A6D1C-0437-2B51-EBE4-ED4E22826EC3}"/>
              </a:ext>
            </a:extLst>
          </p:cNvPr>
          <p:cNvSpPr/>
          <p:nvPr/>
        </p:nvSpPr>
        <p:spPr>
          <a:xfrm>
            <a:off x="6296036" y="2872590"/>
            <a:ext cx="330738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校外實習離退規定</a:t>
            </a: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實習表現或適應欠佳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的實習生，由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輔導老師和實習機構加強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實習輔導老師對於經輔導而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未改善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得申請召開</a:t>
            </a:r>
            <a:r>
              <a:rPr lang="zh-HK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學生實習委員會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進行轉換與離退措施的評估與輔導，包括：轉換單位或機構（校內）、辦理離退、終止實習、退（加）選、停修、不予及格等。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實習期間，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因工作要求違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反相關國家法令與實習合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約、危險性高、嚴重超時等公司因素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，實習生應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請學校輔導老師協調實習機構調整和改善，如經協調而未改善，得由本人或實習輔導老師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HK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學生實習委員會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審核及評估轉換、離退或終止實習之措施。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29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zh-TW" altLang="en-US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離退程序</a:t>
            </a:r>
            <a:endParaRPr lang="zh-TW" altLang="en-US" sz="4300" dirty="0">
              <a:solidFill>
                <a:srgbClr val="FF0000"/>
              </a:solidFill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16394"/>
              </p:ext>
            </p:extLst>
          </p:nvPr>
        </p:nvGraphicFramePr>
        <p:xfrm>
          <a:off x="611560" y="1700808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8288" r="11373" b="4823"/>
          <a:stretch/>
        </p:blipFill>
        <p:spPr bwMode="auto">
          <a:xfrm>
            <a:off x="251520" y="620688"/>
            <a:ext cx="8622772" cy="51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04048" y="893980"/>
            <a:ext cx="585812" cy="220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005958" y="1916832"/>
            <a:ext cx="585812" cy="220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29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 重要事項提醒 ★</a:t>
            </a:r>
            <a:endParaRPr lang="zh-TW" altLang="en-US" sz="6000" dirty="0">
              <a:solidFill>
                <a:srgbClr val="0000FF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57200" y="1935757"/>
            <a:ext cx="8229600" cy="43735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請留意班群訊息，系辦會提醒作業，務必按時完成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不另外簽任何工作契約。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務必注意安全（居住、交通、工作安全等）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任何不適的問題，請隨時向老師反應。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遵守實習機構上下班時間</a:t>
            </a:r>
            <a:r>
              <a:rPr lang="zh-TW" altLang="en-US" sz="3200" dirty="0">
                <a:solidFill>
                  <a:srgbClr val="FF0000"/>
                </a:solidFill>
                <a:latin typeface="標楷體"/>
                <a:ea typeface="標楷體"/>
              </a:rPr>
              <a:t>、工作規則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及請假規則。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注意禮貌及職場倫理。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請記得老師及系辦電話，以便需要協助時，及時聯繫。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最後～請記得寫作業喔～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600" dirty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dirty="0">
              <a:latin typeface="標楷體"/>
              <a:ea typeface="標楷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6901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7BDEAC-9EA5-203B-E0F0-5A4971E3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+mn-ea"/>
                <a:ea typeface="+mn-ea"/>
              </a:rPr>
              <a:t>實習聯絡人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5C3800-25FB-B602-5275-4FACB75F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8501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zh-TW" altLang="en-US" sz="4000" b="1" dirty="0"/>
              <a:t>第一時間請找</a:t>
            </a:r>
            <a:r>
              <a:rPr lang="en-US" altLang="zh-TW" sz="6500" b="1" dirty="0">
                <a:highlight>
                  <a:srgbClr val="FFFF00"/>
                </a:highlight>
              </a:rPr>
              <a:t>”</a:t>
            </a:r>
            <a:r>
              <a:rPr lang="zh-TW" altLang="en-US" sz="6500" b="1" dirty="0">
                <a:highlight>
                  <a:srgbClr val="FFFF00"/>
                </a:highlight>
              </a:rPr>
              <a:t>指導老師</a:t>
            </a:r>
            <a:r>
              <a:rPr lang="en-US" altLang="zh-TW" sz="6500" b="1" dirty="0">
                <a:highlight>
                  <a:srgbClr val="FFFF00"/>
                </a:highlight>
              </a:rPr>
              <a:t>”</a:t>
            </a:r>
          </a:p>
          <a:p>
            <a:endParaRPr lang="en-US" altLang="zh-TW" sz="4000" b="1" dirty="0"/>
          </a:p>
          <a:p>
            <a:pPr marL="114300" indent="0" algn="ctr">
              <a:buNone/>
            </a:pPr>
            <a:r>
              <a:rPr lang="zh-TW" altLang="en-US" sz="4000" b="1" dirty="0"/>
              <a:t>環工系辦校外實習聯絡人</a:t>
            </a:r>
            <a:r>
              <a:rPr lang="en-US" altLang="zh-TW" sz="4000" b="1" dirty="0"/>
              <a:t>&amp;</a:t>
            </a:r>
            <a:r>
              <a:rPr lang="zh-TW" altLang="en-US" sz="4000" b="1" dirty="0"/>
              <a:t>系上離校</a:t>
            </a:r>
            <a:endParaRPr lang="en-US" altLang="zh-TW" sz="4000" b="1" dirty="0"/>
          </a:p>
          <a:p>
            <a:pPr marL="114300" indent="0" algn="ctr">
              <a:buNone/>
            </a:pPr>
            <a:r>
              <a:rPr lang="en-US" altLang="zh-TW" sz="3200" b="1" dirty="0">
                <a:highlight>
                  <a:srgbClr val="FFFF00"/>
                </a:highlight>
              </a:rPr>
              <a:t>#7073</a:t>
            </a:r>
            <a:r>
              <a:rPr lang="zh-TW" altLang="en-US" sz="3200" b="1" dirty="0">
                <a:highlight>
                  <a:srgbClr val="FFFF00"/>
                </a:highlight>
              </a:rPr>
              <a:t> 汎姊</a:t>
            </a:r>
            <a:endParaRPr lang="en-US" altLang="zh-TW" sz="3200" b="1" dirty="0">
              <a:highlight>
                <a:srgbClr val="FFFF00"/>
              </a:highlight>
            </a:endParaRPr>
          </a:p>
          <a:p>
            <a:pPr marL="114300" indent="0" algn="ctr">
              <a:buNone/>
            </a:pPr>
            <a:endParaRPr lang="en-US" altLang="zh-TW" sz="4000" b="1" dirty="0">
              <a:highlight>
                <a:srgbClr val="FFFF00"/>
              </a:highlight>
            </a:endParaRPr>
          </a:p>
          <a:p>
            <a:pPr marL="114300" indent="0" algn="ctr">
              <a:buNone/>
            </a:pPr>
            <a:r>
              <a:rPr lang="zh-TW" altLang="en-US" sz="4000" b="1" dirty="0"/>
              <a:t>屏科大學校實習承辦人</a:t>
            </a:r>
            <a:r>
              <a:rPr lang="en-US" altLang="zh-TW" sz="4000" b="1" dirty="0"/>
              <a:t>-</a:t>
            </a:r>
            <a:r>
              <a:rPr lang="zh-TW" altLang="en-US" sz="4000" b="1" dirty="0"/>
              <a:t>教務處課務組</a:t>
            </a:r>
            <a:endParaRPr lang="en-US" altLang="zh-TW" sz="4000" b="1" dirty="0"/>
          </a:p>
          <a:p>
            <a:pPr marL="114300" indent="0" algn="ctr">
              <a:buNone/>
            </a:pPr>
            <a:r>
              <a:rPr lang="en-US" altLang="zh-TW" b="1" dirty="0">
                <a:highlight>
                  <a:srgbClr val="FFFF00"/>
                </a:highlight>
              </a:rPr>
              <a:t>#6407</a:t>
            </a:r>
            <a:r>
              <a:rPr lang="zh-TW" altLang="en-US" b="1" dirty="0">
                <a:highlight>
                  <a:srgbClr val="FFFF00"/>
                </a:highlight>
              </a:rPr>
              <a:t> 趙雅惠小姐</a:t>
            </a:r>
            <a:endParaRPr lang="en-US" altLang="zh-TW" b="1" dirty="0">
              <a:highlight>
                <a:srgbClr val="FFFF00"/>
              </a:highlight>
            </a:endParaRPr>
          </a:p>
          <a:p>
            <a:pPr marL="114300" indent="0" algn="ctr">
              <a:buNone/>
            </a:pPr>
            <a:endParaRPr lang="zh-TW" altLang="en-US" sz="4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789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373488" y="-531440"/>
            <a:ext cx="9890976" cy="3096344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zh-TW" altLang="en-US" sz="3000" b="1" dirty="0">
                <a:latin typeface="+mn-ea"/>
                <a:ea typeface="+mn-ea"/>
              </a:rPr>
              <a:t>欲參與 </a:t>
            </a:r>
            <a:r>
              <a:rPr lang="en-US" altLang="zh-TW" sz="45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115-1【</a:t>
            </a:r>
            <a:r>
              <a:rPr lang="zh-TW" altLang="en-US" sz="45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暑期</a:t>
            </a:r>
            <a:r>
              <a:rPr lang="en-US" altLang="zh-TW" sz="45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】</a:t>
            </a:r>
            <a:r>
              <a:rPr lang="zh-TW" altLang="en-US" sz="45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實習者</a:t>
            </a:r>
            <a:br>
              <a:rPr lang="en-US" altLang="zh-TW" sz="4500" b="1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TW" altLang="en-US" sz="2500" b="1" dirty="0">
                <a:latin typeface="+mn-ea"/>
                <a:ea typeface="+mn-ea"/>
              </a:rPr>
              <a:t>請填寫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【</a:t>
            </a:r>
            <a:r>
              <a:rPr lang="en-US" altLang="zh-TW" sz="2500" b="1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Googel</a:t>
            </a:r>
            <a:r>
              <a:rPr lang="zh-TW" altLang="en-US" sz="2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調查表</a:t>
            </a:r>
            <a:r>
              <a:rPr lang="en-US" altLang="zh-TW" sz="25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】</a:t>
            </a:r>
            <a:endParaRPr lang="zh-TW" altLang="en-US" sz="25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971600" y="5733256"/>
            <a:ext cx="8784976" cy="120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b="1" dirty="0">
                <a:solidFill>
                  <a:schemeClr val="tx1"/>
                </a:solidFill>
                <a:latin typeface="+mn-ea"/>
                <a:ea typeface="+mn-ea"/>
              </a:rPr>
              <a:t>P.S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ea typeface="+mn-ea"/>
              </a:rPr>
              <a:t>今天不克前</a:t>
            </a:r>
            <a:r>
              <a:rPr lang="en-US" altLang="zh-TW" sz="2000" b="1" dirty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ea typeface="+mn-ea"/>
              </a:rPr>
              <a:t>來說明會，請班代將連結代為轉至班群</a:t>
            </a:r>
            <a:endParaRPr lang="en-US" altLang="zh-TW" sz="20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/>
            <a:r>
              <a:rPr lang="zh-TW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   告知要參加暑期實習同學請於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3/20(</a:t>
            </a:r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五</a:t>
            </a:r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)12:00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  <a:ea typeface="+mn-ea"/>
              </a:rPr>
              <a:t>前填寫完調查表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1A83BBF-154B-592A-7451-ACC09D0AC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8"/>
            <a:ext cx="4089324" cy="40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81123-5A97-D4FC-2E5E-B307E947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一張含有 文字, 螢幕擷取畫面, 網頁, 網站 的圖片&#10;&#10;AI 產生的內容可能不正確。">
            <a:extLst>
              <a:ext uri="{FF2B5EF4-FFF2-40B4-BE49-F238E27FC236}">
                <a16:creationId xmlns:a16="http://schemas.microsoft.com/office/drawing/2014/main" id="{B7B06BB6-4148-C893-F134-421D20AB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81" y="0"/>
            <a:ext cx="7849419" cy="685800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827751-AB95-EE12-563E-08F3BF2A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ACD86E-5FEE-088D-3ADE-6A3E61025FAE}"/>
              </a:ext>
            </a:extLst>
          </p:cNvPr>
          <p:cNvSpPr/>
          <p:nvPr/>
        </p:nvSpPr>
        <p:spPr>
          <a:xfrm>
            <a:off x="1115616" y="3320988"/>
            <a:ext cx="53285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0F6F2BC-C5F4-FF1D-F918-F46613C3FFB9}"/>
              </a:ext>
            </a:extLst>
          </p:cNvPr>
          <p:cNvCxnSpPr>
            <a:cxnSpLocks/>
            <a:stCxn id="5" idx="3"/>
            <a:endCxn id="10" idx="0"/>
          </p:cNvCxnSpPr>
          <p:nvPr/>
        </p:nvCxnSpPr>
        <p:spPr>
          <a:xfrm>
            <a:off x="6444208" y="3429000"/>
            <a:ext cx="322127" cy="721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9DE2DB65-3D14-1216-967E-02C3959CD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7766" r="3466" b="4615"/>
          <a:stretch/>
        </p:blipFill>
        <p:spPr bwMode="auto">
          <a:xfrm>
            <a:off x="4388670" y="4150113"/>
            <a:ext cx="4755330" cy="249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21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一張含有 文字, 螢幕擷取畫面, 網頁, 網站 的圖片&#10;&#10;AI 產生的內容可能不正確。">
            <a:extLst>
              <a:ext uri="{FF2B5EF4-FFF2-40B4-BE49-F238E27FC236}">
                <a16:creationId xmlns:a16="http://schemas.microsoft.com/office/drawing/2014/main" id="{7E95A24D-2B75-CF53-94B7-A7F28B8A0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11" y="0"/>
            <a:ext cx="7849419" cy="6858000"/>
          </a:xfrm>
          <a:prstGeom prst="rect">
            <a:avLst/>
          </a:prstGeom>
        </p:spPr>
      </p:pic>
      <p:sp>
        <p:nvSpPr>
          <p:cNvPr id="6" name="＞形箭號 5"/>
          <p:cNvSpPr/>
          <p:nvPr/>
        </p:nvSpPr>
        <p:spPr>
          <a:xfrm>
            <a:off x="814461" y="450912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814461" y="537556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814461" y="5972764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＞形箭號 7">
            <a:extLst>
              <a:ext uri="{FF2B5EF4-FFF2-40B4-BE49-F238E27FC236}">
                <a16:creationId xmlns:a16="http://schemas.microsoft.com/office/drawing/2014/main" id="{5E4B4A1C-23C6-0CA8-AFD7-7CA1E1D227C9}"/>
              </a:ext>
            </a:extLst>
          </p:cNvPr>
          <p:cNvSpPr/>
          <p:nvPr/>
        </p:nvSpPr>
        <p:spPr>
          <a:xfrm>
            <a:off x="814461" y="376790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E4D65501-98EF-E7AA-5B1B-70045A2F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7" y="155228"/>
            <a:ext cx="8700194" cy="384983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0468C74-52CA-A92A-DD85-0F6731BB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" y="453584"/>
            <a:ext cx="8977586" cy="172132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A0E3C4-94EF-72EB-B4FE-0E512725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6580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9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校外實習時間</a:t>
            </a:r>
            <a:endParaRPr lang="zh-TW" altLang="en-US" sz="9000" dirty="0">
              <a:solidFill>
                <a:srgbClr val="C0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9A5752-9707-8C33-B7D4-CAF8BAC49984}"/>
              </a:ext>
            </a:extLst>
          </p:cNvPr>
          <p:cNvSpPr txBox="1"/>
          <p:nvPr/>
        </p:nvSpPr>
        <p:spPr>
          <a:xfrm>
            <a:off x="1331640" y="2609206"/>
            <a:ext cx="6688372" cy="3388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9000"/>
              </a:lnSpc>
            </a:pPr>
            <a:r>
              <a:rPr lang="zh-TW" altLang="en-US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暑期實習</a:t>
            </a:r>
            <a:endParaRPr lang="en-US" altLang="zh-TW" sz="4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 algn="ctr">
              <a:lnSpc>
                <a:spcPts val="9000"/>
              </a:lnSpc>
            </a:pPr>
            <a:r>
              <a:rPr lang="en-US" altLang="zh-TW" sz="6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115/07/01~115/08/25 </a:t>
            </a:r>
          </a:p>
          <a:p>
            <a:pPr lvl="0" algn="ctr">
              <a:lnSpc>
                <a:spcPts val="9000"/>
              </a:lnSpc>
            </a:pPr>
            <a:r>
              <a:rPr lang="en-US" altLang="zh-TW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</a:t>
            </a:r>
            <a:r>
              <a:rPr lang="zh-TW" altLang="en-US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</a:t>
            </a:r>
            <a:r>
              <a:rPr lang="en-US" altLang="zh-TW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320</a:t>
            </a:r>
            <a:r>
              <a:rPr lang="zh-TW" altLang="en-US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小時</a:t>
            </a:r>
            <a:r>
              <a:rPr lang="en-US" altLang="zh-TW" sz="4000" b="1" kern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4000" b="1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橢圓形圖說文字 2">
            <a:extLst>
              <a:ext uri="{FF2B5EF4-FFF2-40B4-BE49-F238E27FC236}">
                <a16:creationId xmlns:a16="http://schemas.microsoft.com/office/drawing/2014/main" id="{3217FB0B-A294-5E9C-3E3F-4EFA39977D72}"/>
              </a:ext>
            </a:extLst>
          </p:cNvPr>
          <p:cNvSpPr/>
          <p:nvPr/>
        </p:nvSpPr>
        <p:spPr>
          <a:xfrm>
            <a:off x="7239809" y="2193301"/>
            <a:ext cx="1728192" cy="1080120"/>
          </a:xfrm>
          <a:prstGeom prst="wedgeEllipseCallout">
            <a:avLst>
              <a:gd name="adj1" fmla="val -38131"/>
              <a:gd name="adj2" fmla="val 1061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非常重要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159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7BC96-7233-6FE1-A0FE-332C4C95B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>
            <a:extLst>
              <a:ext uri="{FF2B5EF4-FFF2-40B4-BE49-F238E27FC236}">
                <a16:creationId xmlns:a16="http://schemas.microsoft.com/office/drawing/2014/main" id="{565FDCF6-5BF9-F8BE-B5F2-FECAD91A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64257"/>
            <a:ext cx="8784976" cy="1492275"/>
          </a:xfrm>
          <a:solidFill>
            <a:srgbClr val="DEDEDE"/>
          </a:solidFill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D7C73EA-9727-A917-DE70-6B7C01A90AD1}"/>
              </a:ext>
            </a:extLst>
          </p:cNvPr>
          <p:cNvSpPr txBox="1">
            <a:spLocks/>
          </p:cNvSpPr>
          <p:nvPr/>
        </p:nvSpPr>
        <p:spPr>
          <a:xfrm>
            <a:off x="395536" y="836712"/>
            <a:ext cx="8260672" cy="4660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endParaRPr lang="en-US" altLang="zh-TW" sz="13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3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流程說明</a:t>
            </a:r>
            <a:endParaRPr lang="zh-TW" altLang="en-US" sz="1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0B1D7-9A1B-8EA2-117B-AEC4CC989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>
            <a:extLst>
              <a:ext uri="{FF2B5EF4-FFF2-40B4-BE49-F238E27FC236}">
                <a16:creationId xmlns:a16="http://schemas.microsoft.com/office/drawing/2014/main" id="{1F18F0AE-6549-C172-9383-44AAA7AFDE50}"/>
              </a:ext>
            </a:extLst>
          </p:cNvPr>
          <p:cNvSpPr txBox="1"/>
          <p:nvPr/>
        </p:nvSpPr>
        <p:spPr>
          <a:xfrm>
            <a:off x="2555776" y="-7106256"/>
            <a:ext cx="3960440" cy="1471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45000" b="1" dirty="0">
                <a:solidFill>
                  <a:schemeClr val="accent2">
                    <a:lumMod val="75000"/>
                    <a:alpha val="16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5000" b="1" dirty="0">
              <a:solidFill>
                <a:schemeClr val="accent2">
                  <a:lumMod val="75000"/>
                  <a:alpha val="16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E31B8E-BAED-BAF4-6EBF-9C2F406E7239}"/>
              </a:ext>
            </a:extLst>
          </p:cNvPr>
          <p:cNvSpPr txBox="1"/>
          <p:nvPr/>
        </p:nvSpPr>
        <p:spPr>
          <a:xfrm>
            <a:off x="161764" y="2204864"/>
            <a:ext cx="8820472" cy="326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5000"/>
              </a:lnSpc>
              <a:spcAft>
                <a:spcPts val="0"/>
              </a:spcAft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請與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討論實習機構評估及篩選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lnSpc>
                <a:spcPts val="5000"/>
              </a:lnSpc>
              <a:spcAft>
                <a:spcPts val="0"/>
              </a:spcAft>
            </a:pPr>
            <a:r>
              <a:rPr lang="en-US" altLang="zh-TW" sz="4000" b="1" dirty="0">
                <a:solidFill>
                  <a:schemeClr val="accent2"/>
                </a:solidFill>
                <a:latin typeface="標楷體"/>
                <a:ea typeface="標楷體"/>
                <a:cs typeface="+mn-cs"/>
              </a:rPr>
              <a:t>【</a:t>
            </a:r>
            <a:r>
              <a:rPr lang="zh-TW" altLang="en-US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實習機構評估表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】</a:t>
            </a:r>
          </a:p>
          <a:p>
            <a:pPr lvl="0" algn="ctr">
              <a:lnSpc>
                <a:spcPts val="5000"/>
              </a:lnSpc>
              <a:spcAft>
                <a:spcPts val="0"/>
              </a:spcAft>
            </a:pP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ts val="5000"/>
              </a:lnSpc>
              <a:spcAft>
                <a:spcPts val="0"/>
              </a:spcAft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學生確認實習公司後請填寫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3"/>
              </a:rPr>
              <a:t>A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4"/>
              </a:rPr>
              <a:t>B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班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>
              <a:lnSpc>
                <a:spcPts val="5000"/>
              </a:lnSpc>
              <a:spcAft>
                <a:spcPts val="0"/>
              </a:spcAft>
            </a:pPr>
            <a:r>
              <a:rPr lang="en-US" altLang="zh-TW" sz="4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 </a:t>
            </a:r>
            <a:r>
              <a:rPr lang="en-US" altLang="zh-TW" sz="4000" b="1" u="sng" dirty="0" err="1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googel</a:t>
            </a:r>
            <a:r>
              <a:rPr lang="zh-TW" altLang="en-US" sz="4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表單</a:t>
            </a:r>
            <a:r>
              <a:rPr lang="en-US" altLang="zh-TW" sz="40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b="1" u="sng" dirty="0">
                <a:solidFill>
                  <a:schemeClr val="accent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實習單位確認表</a:t>
            </a:r>
            <a:r>
              <a:rPr lang="en-US" altLang="zh-TW" sz="4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E883DD5D-3A61-2A18-B78D-A5BB8F1A3A4E}"/>
              </a:ext>
            </a:extLst>
          </p:cNvPr>
          <p:cNvSpPr txBox="1"/>
          <p:nvPr/>
        </p:nvSpPr>
        <p:spPr>
          <a:xfrm>
            <a:off x="683568" y="5805264"/>
            <a:ext cx="8056984" cy="91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TW" altLang="en-US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此項目請於</a:t>
            </a:r>
            <a:r>
              <a:rPr lang="en-US" altLang="zh-TW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TW" altLang="en-US" sz="5000" b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月中前完成</a:t>
            </a:r>
            <a:endParaRPr lang="zh-CN" altLang="en-US" sz="5000" b="1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201156A-CA50-08AB-A000-AE7457FB8DB7}"/>
              </a:ext>
            </a:extLst>
          </p:cNvPr>
          <p:cNvSpPr txBox="1">
            <a:spLocks/>
          </p:cNvSpPr>
          <p:nvPr/>
        </p:nvSpPr>
        <p:spPr>
          <a:xfrm>
            <a:off x="441664" y="209848"/>
            <a:ext cx="8260672" cy="1392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sz="6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系網區塊→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確認實習公司後填寫</a:t>
            </a:r>
            <a:r>
              <a:rPr lang="en-US" altLang="zh-TW" sz="43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300" dirty="0"/>
          </a:p>
        </p:txBody>
      </p:sp>
    </p:spTree>
    <p:extLst>
      <p:ext uri="{BB962C8B-B14F-4D97-AF65-F5344CB8AC3E}">
        <p14:creationId xmlns:p14="http://schemas.microsoft.com/office/powerpoint/2010/main" val="34413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>
            <a:extLst>
              <a:ext uri="{FF2B5EF4-FFF2-40B4-BE49-F238E27FC236}">
                <a16:creationId xmlns:a16="http://schemas.microsoft.com/office/drawing/2014/main" id="{A86EB04E-56AF-88A7-352D-C9C614C9848D}"/>
              </a:ext>
            </a:extLst>
          </p:cNvPr>
          <p:cNvGrpSpPr/>
          <p:nvPr/>
        </p:nvGrpSpPr>
        <p:grpSpPr>
          <a:xfrm>
            <a:off x="89756" y="824531"/>
            <a:ext cx="8964488" cy="5208937"/>
            <a:chOff x="0" y="812351"/>
            <a:chExt cx="9144000" cy="5233298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1C510603-859E-5FBF-B8D4-F0FAFB25B373}"/>
                </a:ext>
              </a:extLst>
            </p:cNvPr>
            <p:cNvGrpSpPr/>
            <p:nvPr/>
          </p:nvGrpSpPr>
          <p:grpSpPr>
            <a:xfrm>
              <a:off x="0" y="812351"/>
              <a:ext cx="9144000" cy="5233298"/>
              <a:chOff x="0" y="812351"/>
              <a:chExt cx="9144000" cy="5233298"/>
            </a:xfrm>
          </p:grpSpPr>
          <p:pic>
            <p:nvPicPr>
              <p:cNvPr id="6" name="圖片 5" descr="一張含有 文字, 螢幕擷取畫面, 字型, 數字 的圖片&#10;&#10;AI 產生的內容可能不正確。">
                <a:extLst>
                  <a:ext uri="{FF2B5EF4-FFF2-40B4-BE49-F238E27FC236}">
                    <a16:creationId xmlns:a16="http://schemas.microsoft.com/office/drawing/2014/main" id="{134C6C3E-B3C7-C542-925E-197A8977E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812351"/>
                <a:ext cx="9144000" cy="5233298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C80FE0D-A131-7A71-17C7-46720BD2EC1E}"/>
                  </a:ext>
                </a:extLst>
              </p:cNvPr>
              <p:cNvSpPr/>
              <p:nvPr/>
            </p:nvSpPr>
            <p:spPr>
              <a:xfrm>
                <a:off x="8432468" y="5445224"/>
                <a:ext cx="683568" cy="568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A1CEED5-D722-1822-232B-0C17BD6CC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6952" y="866178"/>
              <a:ext cx="3709084" cy="568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742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27524</TotalTime>
  <Words>1789</Words>
  <Application>Microsoft Office PowerPoint</Application>
  <PresentationFormat>如螢幕大小 (4:3)</PresentationFormat>
  <Paragraphs>228</Paragraphs>
  <Slides>32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微软雅黑</vt:lpstr>
      <vt:lpstr>新細明體</vt:lpstr>
      <vt:lpstr>標楷體</vt:lpstr>
      <vt:lpstr>Arial</vt:lpstr>
      <vt:lpstr>Book Antiqua</vt:lpstr>
      <vt:lpstr>Calibri</vt:lpstr>
      <vt:lpstr>Century Gothic</vt:lpstr>
      <vt:lpstr>Times New Roman</vt:lpstr>
      <vt:lpstr>Tw Cen MT</vt:lpstr>
      <vt:lpstr>Wingdings</vt:lpstr>
      <vt:lpstr>藥劑師</vt:lpstr>
      <vt:lpstr>115學年度國立屏東科技大學 環境工程與科學系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實習合約繳交期限</vt:lpstr>
      <vt:lpstr>PowerPoint 簡報</vt:lpstr>
      <vt:lpstr>PowerPoint 簡報</vt:lpstr>
      <vt:lpstr>PowerPoint 簡報</vt:lpstr>
      <vt:lpstr>PowerPoint 簡報</vt:lpstr>
      <vt:lpstr>PowerPoint 簡報</vt:lpstr>
      <vt:lpstr>校外實習流程</vt:lpstr>
      <vt:lpstr>PowerPoint 簡報</vt:lpstr>
      <vt:lpstr>PowerPoint 簡報</vt:lpstr>
      <vt:lpstr>學校規範</vt:lpstr>
      <vt:lpstr>PowerPoint 簡報</vt:lpstr>
      <vt:lpstr>PowerPoint 簡報</vt:lpstr>
      <vt:lpstr>學校規範</vt:lpstr>
      <vt:lpstr>學校規範</vt:lpstr>
      <vt:lpstr>學校規範</vt:lpstr>
      <vt:lpstr>學期制實習-學雜費退費1/5相關要點</vt:lpstr>
      <vt:lpstr>PowerPoint 簡報</vt:lpstr>
      <vt:lpstr>校外實習離退規定</vt:lpstr>
      <vt:lpstr>校外實習離退程序</vt:lpstr>
      <vt:lpstr>★ 重要事項提醒 ★</vt:lpstr>
      <vt:lpstr>實習聯絡人</vt:lpstr>
      <vt:lpstr>欲參與 115-1【暑期】實習者 請填寫【Googel調查表】</vt:lpstr>
    </vt:vector>
  </TitlesOfParts>
  <Company>NPUST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104學年度屏東科技大學動物科學與畜產系產學攜手專班</dc:title>
  <dc:creator>USER-PC</dc:creator>
  <cp:lastModifiedBy>user</cp:lastModifiedBy>
  <cp:revision>289</cp:revision>
  <cp:lastPrinted>2018-09-12T09:24:06Z</cp:lastPrinted>
  <dcterms:created xsi:type="dcterms:W3CDTF">2015-05-21T05:41:12Z</dcterms:created>
  <dcterms:modified xsi:type="dcterms:W3CDTF">2026-03-24T01:54:16Z</dcterms:modified>
</cp:coreProperties>
</file>